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4"/>
  </p:sldMasterIdLst>
  <p:notesMasterIdLst>
    <p:notesMasterId r:id="rId19"/>
  </p:notesMasterIdLst>
  <p:sldIdLst>
    <p:sldId id="268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81" r:id="rId15"/>
    <p:sldId id="282" r:id="rId16"/>
    <p:sldId id="279" r:id="rId17"/>
    <p:sldId id="28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19" autoAdjust="0"/>
  </p:normalViewPr>
  <p:slideViewPr>
    <p:cSldViewPr snapToGrid="0">
      <p:cViewPr>
        <p:scale>
          <a:sx n="77" d="100"/>
          <a:sy n="77" d="100"/>
        </p:scale>
        <p:origin x="-462" y="-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FE22F6-EFF5-4A52-BAE3-999A802FAE99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38ABB4-BB17-4D04-8F38-FB0D9A5F8C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1899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38ABB4-BB17-4D04-8F38-FB0D9A5F8C0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635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11/11/2022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25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11/11/2022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010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11/11/2022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xmlns="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401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11/11/2022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xmlns="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="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231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11/11/2022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xmlns="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xmlns="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775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xmlns="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11/11/2022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xmlns="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260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11/11/2022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723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11/11/2022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1850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11/11/2022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4398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11/11/2022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9070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google.com/forms/d/e/1FAIpQLSe_Lb_2BCMehlxnwCtSpWvZdqllA4X7tmcwFhZCuS7fZPVDzg/viewform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xmlns="" id="{A9286AD2-18A9-4868-A4E3-7A2097A2081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"/>
            <a:ext cx="12192001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4010AF38-26DF-48B3-952C-4A9091D686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5256" y="1507122"/>
            <a:ext cx="6551860" cy="3686015"/>
          </a:xfrm>
        </p:spPr>
        <p:txBody>
          <a:bodyPr>
            <a:noAutofit/>
          </a:bodyPr>
          <a:lstStyle/>
          <a:p>
            <a:pPr algn="ctr"/>
            <a:r>
              <a:rPr lang="en-US" sz="4400" dirty="0" err="1">
                <a:latin typeface="Algerian" panose="04020705040A02060702" pitchFamily="82" charset="0"/>
              </a:rPr>
              <a:t>Diseminarea</a:t>
            </a:r>
            <a:r>
              <a:rPr lang="en-US" sz="4400" dirty="0">
                <a:latin typeface="Algerian" panose="04020705040A02060702" pitchFamily="82" charset="0"/>
              </a:rPr>
              <a:t> </a:t>
            </a:r>
            <a:r>
              <a:rPr lang="en-US" sz="4400" dirty="0" err="1">
                <a:latin typeface="Algerian" panose="04020705040A02060702" pitchFamily="82" charset="0"/>
              </a:rPr>
              <a:t>activitatii</a:t>
            </a:r>
            <a:r>
              <a:rPr lang="en-US" sz="4400" dirty="0">
                <a:latin typeface="Algerian" panose="04020705040A02060702" pitchFamily="82" charset="0"/>
              </a:rPr>
              <a:t> </a:t>
            </a:r>
            <a:r>
              <a:rPr lang="en-US" sz="4400" dirty="0" err="1">
                <a:latin typeface="Algerian" panose="04020705040A02060702" pitchFamily="82" charset="0"/>
              </a:rPr>
              <a:t>extrascolare</a:t>
            </a:r>
            <a:r>
              <a:rPr lang="en-US" sz="4400" dirty="0">
                <a:latin typeface="Algerian" panose="04020705040A02060702" pitchFamily="82" charset="0"/>
              </a:rPr>
              <a:t> la </a:t>
            </a:r>
            <a:r>
              <a:rPr lang="en-US" sz="4400" dirty="0" err="1">
                <a:latin typeface="Algerian" panose="04020705040A02060702" pitchFamily="82" charset="0"/>
              </a:rPr>
              <a:t>Evenimentul</a:t>
            </a:r>
            <a:r>
              <a:rPr lang="en-US" sz="4400" dirty="0">
                <a:latin typeface="Algerian" panose="04020705040A02060702" pitchFamily="82" charset="0"/>
              </a:rPr>
              <a:t> ROBOFEST din </a:t>
            </a:r>
            <a:r>
              <a:rPr lang="en-US" sz="4400" dirty="0" err="1">
                <a:latin typeface="Algerian" panose="04020705040A02060702" pitchFamily="82" charset="0"/>
              </a:rPr>
              <a:t>cadrul</a:t>
            </a:r>
            <a:r>
              <a:rPr lang="en-US" sz="4400" dirty="0">
                <a:latin typeface="Algerian" panose="04020705040A02060702" pitchFamily="82" charset="0"/>
              </a:rPr>
              <a:t> </a:t>
            </a:r>
            <a:r>
              <a:rPr lang="en-US" sz="4400" dirty="0" err="1">
                <a:latin typeface="Algerian" panose="04020705040A02060702" pitchFamily="82" charset="0"/>
              </a:rPr>
              <a:t>Politehnicii</a:t>
            </a:r>
            <a:r>
              <a:rPr lang="en-US" sz="4400" dirty="0">
                <a:latin typeface="Algerian" panose="04020705040A02060702" pitchFamily="82" charset="0"/>
              </a:rPr>
              <a:t> </a:t>
            </a:r>
            <a:r>
              <a:rPr lang="en-US" sz="4400" dirty="0" err="1">
                <a:latin typeface="Algerian" panose="04020705040A02060702" pitchFamily="82" charset="0"/>
              </a:rPr>
              <a:t>Bucuresti</a:t>
            </a:r>
            <a:endParaRPr lang="en-US" sz="4400" dirty="0">
              <a:latin typeface="Algerian" panose="04020705040A02060702" pitchFamily="82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xmlns="" id="{E7A7CD63-7EC3-44F3-95D0-595C4019FF2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744179" y="4498925"/>
            <a:ext cx="5636107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308AC96E-AA33-4309-B51D-072F59E6EC0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6686" y="1"/>
            <a:ext cx="4635315" cy="6857999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0716" y="639097"/>
            <a:ext cx="2171836" cy="2171836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744179" y="4498925"/>
            <a:ext cx="572435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65256" y="1219201"/>
            <a:ext cx="6551860" cy="258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565256" y="5527340"/>
            <a:ext cx="6551860" cy="691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7105" y="3777191"/>
            <a:ext cx="1514475" cy="211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74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/>
            </a:gs>
            <a:gs pos="69000">
              <a:schemeClr val="accent1">
                <a:lumMod val="45000"/>
                <a:lumOff val="55000"/>
              </a:schemeClr>
            </a:gs>
            <a:gs pos="92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5007187" cy="1450757"/>
          </a:xfrm>
        </p:spPr>
        <p:txBody>
          <a:bodyPr>
            <a:noAutofit/>
          </a:bodyPr>
          <a:lstStyle/>
          <a:p>
            <a:r>
              <a:rPr lang="en-US" sz="1800" b="1" dirty="0" err="1" smtClean="0">
                <a:latin typeface="Franklin Gothic Book (Body)"/>
              </a:rPr>
              <a:t>Grup</a:t>
            </a:r>
            <a:r>
              <a:rPr lang="en-US" sz="1800" b="1" dirty="0" smtClean="0">
                <a:latin typeface="Franklin Gothic Book (Body)"/>
              </a:rPr>
              <a:t> </a:t>
            </a:r>
            <a:r>
              <a:rPr lang="en-US" sz="1800" b="1" dirty="0" err="1" smtClean="0">
                <a:latin typeface="Franklin Gothic Book (Body)"/>
              </a:rPr>
              <a:t>Tinta</a:t>
            </a:r>
            <a:r>
              <a:rPr lang="en-US" sz="1800" b="1" dirty="0" smtClean="0">
                <a:latin typeface="Franklin Gothic Book (Body)"/>
              </a:rPr>
              <a:t> </a:t>
            </a:r>
            <a:r>
              <a:rPr lang="en-US" sz="1800" dirty="0" smtClean="0">
                <a:latin typeface="Franklin Gothic Book (Body)"/>
              </a:rPr>
              <a:t>:</a:t>
            </a:r>
            <a:br>
              <a:rPr lang="en-US" sz="1800" dirty="0" smtClean="0">
                <a:latin typeface="Franklin Gothic Book (Body)"/>
              </a:rPr>
            </a:br>
            <a:r>
              <a:rPr lang="en-US" sz="1800" dirty="0" err="1">
                <a:latin typeface="Franklin Gothic Book (Body)"/>
              </a:rPr>
              <a:t>Elevii</a:t>
            </a:r>
            <a:r>
              <a:rPr lang="en-US" sz="1800" dirty="0">
                <a:latin typeface="Franklin Gothic Book (Body)"/>
              </a:rPr>
              <a:t> </a:t>
            </a:r>
            <a:r>
              <a:rPr lang="en-US" sz="1800" dirty="0" err="1" smtClean="0">
                <a:latin typeface="Franklin Gothic Book (Body)"/>
              </a:rPr>
              <a:t>claselor</a:t>
            </a:r>
            <a:r>
              <a:rPr lang="en-US" sz="1800" dirty="0" smtClean="0">
                <a:latin typeface="Franklin Gothic Book (Body)"/>
              </a:rPr>
              <a:t> </a:t>
            </a:r>
            <a:r>
              <a:rPr lang="en-US" sz="1800" dirty="0">
                <a:latin typeface="Franklin Gothic Book (Body)"/>
              </a:rPr>
              <a:t>a XI- a </a:t>
            </a:r>
            <a:r>
              <a:rPr lang="en-US" sz="1800" dirty="0" err="1">
                <a:latin typeface="Franklin Gothic Book (Body)"/>
              </a:rPr>
              <a:t>si</a:t>
            </a:r>
            <a:r>
              <a:rPr lang="en-US" sz="1800" dirty="0">
                <a:latin typeface="Franklin Gothic Book (Body)"/>
              </a:rPr>
              <a:t> a XII-a din </a:t>
            </a:r>
            <a:r>
              <a:rPr lang="en-US" sz="1800" dirty="0" err="1">
                <a:latin typeface="Franklin Gothic Book (Body)"/>
              </a:rPr>
              <a:t>cadrul</a:t>
            </a:r>
            <a:r>
              <a:rPr lang="en-US" sz="1800" dirty="0">
                <a:latin typeface="Franklin Gothic Book (Body)"/>
              </a:rPr>
              <a:t> </a:t>
            </a:r>
            <a:br>
              <a:rPr lang="en-US" sz="1800" dirty="0">
                <a:latin typeface="Franklin Gothic Book (Body)"/>
              </a:rPr>
            </a:br>
            <a:r>
              <a:rPr lang="en-US" sz="1800" dirty="0" err="1">
                <a:latin typeface="Franklin Gothic Book (Body)"/>
              </a:rPr>
              <a:t>Liceului</a:t>
            </a:r>
            <a:r>
              <a:rPr lang="en-US" sz="1800" dirty="0">
                <a:latin typeface="Franklin Gothic Book (Body)"/>
              </a:rPr>
              <a:t> </a:t>
            </a:r>
            <a:r>
              <a:rPr lang="en-US" sz="1800" dirty="0" err="1">
                <a:latin typeface="Franklin Gothic Book (Body)"/>
              </a:rPr>
              <a:t>Teoretic</a:t>
            </a:r>
            <a:r>
              <a:rPr lang="en-US" sz="1800" dirty="0">
                <a:latin typeface="Franklin Gothic Book (Body)"/>
              </a:rPr>
              <a:t> “Lucian </a:t>
            </a:r>
            <a:r>
              <a:rPr lang="en-US" sz="1800" dirty="0" err="1">
                <a:latin typeface="Franklin Gothic Book (Body)"/>
              </a:rPr>
              <a:t>Blaga</a:t>
            </a:r>
            <a:r>
              <a:rPr lang="en-US" sz="1800" dirty="0">
                <a:latin typeface="Franklin Gothic Book (Body)"/>
              </a:rPr>
              <a:t>” </a:t>
            </a:r>
            <a:r>
              <a:rPr lang="en-US" sz="1800" dirty="0" smtClean="0">
                <a:latin typeface="Franklin Gothic Book (Body)"/>
              </a:rPr>
              <a:t>Constanta</a:t>
            </a:r>
            <a:r>
              <a:rPr lang="en-US" sz="1800" dirty="0">
                <a:latin typeface="Franklin Gothic Book (Body)"/>
              </a:rPr>
              <a:t/>
            </a:r>
            <a:br>
              <a:rPr lang="en-US" sz="1800" dirty="0">
                <a:latin typeface="Franklin Gothic Book (Body)"/>
              </a:rPr>
            </a:br>
            <a:endParaRPr lang="en-US" sz="1800" dirty="0">
              <a:latin typeface="Franklin Gothic Book (Body)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37733" y="4817534"/>
            <a:ext cx="94657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Locul</a:t>
            </a:r>
            <a:r>
              <a:rPr lang="en-US" b="1" dirty="0" smtClean="0"/>
              <a:t> </a:t>
            </a:r>
            <a:r>
              <a:rPr lang="en-US" b="1" dirty="0" err="1" smtClean="0"/>
              <a:t>Desfasurarii</a:t>
            </a:r>
            <a:r>
              <a:rPr lang="en-US" b="1" dirty="0" smtClean="0"/>
              <a:t>: </a:t>
            </a:r>
            <a:r>
              <a:rPr lang="en-US" dirty="0" err="1" smtClean="0"/>
              <a:t>Bucuresti</a:t>
            </a:r>
            <a:r>
              <a:rPr lang="en-US" dirty="0" smtClean="0"/>
              <a:t>- </a:t>
            </a:r>
            <a:r>
              <a:rPr lang="en-US" dirty="0" err="1" smtClean="0"/>
              <a:t>Universitatea</a:t>
            </a:r>
            <a:r>
              <a:rPr lang="en-US" dirty="0" smtClean="0"/>
              <a:t> </a:t>
            </a:r>
            <a:r>
              <a:rPr lang="en-US" dirty="0" err="1" smtClean="0"/>
              <a:t>Politehnica</a:t>
            </a:r>
            <a:r>
              <a:rPr lang="en-US" dirty="0" smtClean="0"/>
              <a:t> </a:t>
            </a:r>
            <a:r>
              <a:rPr lang="en-US" dirty="0" err="1" smtClean="0"/>
              <a:t>Bucuresti</a:t>
            </a:r>
            <a:endParaRPr lang="en-US" dirty="0" smtClean="0"/>
          </a:p>
          <a:p>
            <a:r>
              <a:rPr lang="en-US" b="1" dirty="0" err="1" smtClean="0"/>
              <a:t>Perioada</a:t>
            </a:r>
            <a:r>
              <a:rPr lang="en-US" dirty="0" smtClean="0"/>
              <a:t>: 5.XI.2022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195493" y="4809067"/>
            <a:ext cx="996018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865140" y="1884218"/>
            <a:ext cx="10058400" cy="2777991"/>
          </a:xfrm>
        </p:spPr>
        <p:txBody>
          <a:bodyPr numCol="2">
            <a:noAutofit/>
          </a:bodyPr>
          <a:lstStyle/>
          <a:p>
            <a:pPr marL="0" indent="0" algn="ctr">
              <a:buNone/>
            </a:pPr>
            <a:r>
              <a:rPr lang="en-US" sz="2400" dirty="0"/>
              <a:t> </a:t>
            </a:r>
            <a:endParaRPr lang="en-US" sz="2400" dirty="0" smtClean="0"/>
          </a:p>
          <a:p>
            <a:pPr marL="0" indent="0" algn="ctr">
              <a:buNone/>
            </a:pPr>
            <a:r>
              <a:rPr lang="en-US" sz="2400" b="1" dirty="0" err="1" smtClean="0"/>
              <a:t>Profesori</a:t>
            </a:r>
            <a:r>
              <a:rPr lang="en-US" sz="2400" b="1" dirty="0" smtClean="0"/>
              <a:t> </a:t>
            </a:r>
            <a:r>
              <a:rPr lang="en-US" sz="2400" b="1" dirty="0" err="1"/>
              <a:t>Organizatori</a:t>
            </a:r>
            <a:r>
              <a:rPr lang="en-US" sz="2400" b="1" dirty="0"/>
              <a:t>:</a:t>
            </a:r>
          </a:p>
          <a:p>
            <a:pPr algn="ctr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 </a:t>
            </a:r>
            <a:r>
              <a:rPr lang="en-US" sz="2400" dirty="0" err="1"/>
              <a:t>Paraschiv</a:t>
            </a:r>
            <a:r>
              <a:rPr lang="en-US" sz="2400" dirty="0"/>
              <a:t> Liliana</a:t>
            </a:r>
          </a:p>
          <a:p>
            <a:pPr algn="ctr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 </a:t>
            </a:r>
            <a:r>
              <a:rPr lang="en-US" sz="2400" dirty="0" err="1"/>
              <a:t>Paun</a:t>
            </a:r>
            <a:r>
              <a:rPr lang="en-US" sz="2400" dirty="0"/>
              <a:t> </a:t>
            </a:r>
            <a:r>
              <a:rPr lang="en-US" sz="2400" dirty="0" smtClean="0"/>
              <a:t>Mihaela</a:t>
            </a:r>
            <a:endParaRPr lang="en-US" sz="2400" b="1" dirty="0" smtClean="0"/>
          </a:p>
          <a:p>
            <a:pPr marL="0" indent="0" algn="ctr">
              <a:buNone/>
            </a:pPr>
            <a:endParaRPr lang="en-US" sz="2400" b="1" dirty="0" smtClean="0"/>
          </a:p>
          <a:p>
            <a:pPr marL="0" indent="0" algn="ctr">
              <a:buNone/>
            </a:pPr>
            <a:endParaRPr lang="en-US" sz="2400" b="1" dirty="0"/>
          </a:p>
          <a:p>
            <a:pPr marL="0" indent="0" algn="ctr">
              <a:buNone/>
            </a:pPr>
            <a:endParaRPr lang="en-US" sz="2400" b="1" dirty="0" smtClean="0"/>
          </a:p>
          <a:p>
            <a:pPr marL="0" indent="0" algn="ctr">
              <a:buNone/>
            </a:pPr>
            <a:endParaRPr lang="en-US" sz="2400" b="1" dirty="0"/>
          </a:p>
          <a:p>
            <a:pPr marL="0" indent="0" algn="ctr">
              <a:buNone/>
            </a:pPr>
            <a:endParaRPr lang="en-US" sz="2400" b="1" dirty="0" smtClean="0"/>
          </a:p>
          <a:p>
            <a:pPr marL="0" indent="0" algn="ctr">
              <a:buNone/>
            </a:pPr>
            <a:r>
              <a:rPr lang="en-US" sz="2400" b="1" dirty="0" err="1" smtClean="0"/>
              <a:t>Profesori</a:t>
            </a:r>
            <a:r>
              <a:rPr lang="en-US" sz="2400" b="1" dirty="0" smtClean="0"/>
              <a:t> </a:t>
            </a:r>
            <a:r>
              <a:rPr lang="en-US" sz="2400" b="1" dirty="0" err="1"/>
              <a:t>Insotitori</a:t>
            </a:r>
            <a:r>
              <a:rPr lang="en-US" sz="2400" b="1" dirty="0"/>
              <a:t>:</a:t>
            </a:r>
          </a:p>
          <a:p>
            <a:pPr algn="ctr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 </a:t>
            </a:r>
            <a:r>
              <a:rPr lang="en-US" sz="2400" dirty="0" err="1"/>
              <a:t>Mocanu</a:t>
            </a:r>
            <a:r>
              <a:rPr lang="en-US" sz="2400" dirty="0"/>
              <a:t> </a:t>
            </a:r>
            <a:r>
              <a:rPr lang="en-US" sz="2400" dirty="0" smtClean="0"/>
              <a:t>Cristina</a:t>
            </a:r>
          </a:p>
          <a:p>
            <a:pPr algn="ctr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400" dirty="0" smtClean="0"/>
              <a:t> </a:t>
            </a:r>
            <a:r>
              <a:rPr lang="en-US" sz="2400" dirty="0" err="1"/>
              <a:t>Nehoianu</a:t>
            </a:r>
            <a:r>
              <a:rPr lang="en-US" sz="2400" dirty="0"/>
              <a:t> Liliana</a:t>
            </a:r>
          </a:p>
          <a:p>
            <a:pPr algn="ctr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 </a:t>
            </a:r>
            <a:r>
              <a:rPr lang="en-US" sz="2400" dirty="0" err="1"/>
              <a:t>Simion</a:t>
            </a:r>
            <a:r>
              <a:rPr lang="en-US" sz="2400" dirty="0"/>
              <a:t> Daniela </a:t>
            </a:r>
          </a:p>
          <a:p>
            <a:pPr algn="ctr"/>
            <a:endParaRPr lang="en-US" sz="2400" dirty="0"/>
          </a:p>
          <a:p>
            <a:endParaRPr lang="en-US" sz="24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256" y="206232"/>
            <a:ext cx="1149210" cy="1604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745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/>
            </a:gs>
            <a:gs pos="69000">
              <a:schemeClr val="accent1">
                <a:lumMod val="45000"/>
                <a:lumOff val="55000"/>
              </a:schemeClr>
            </a:gs>
            <a:gs pos="92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024467"/>
            <a:ext cx="10058400" cy="4844625"/>
          </a:xfrm>
        </p:spPr>
        <p:txBody>
          <a:bodyPr>
            <a:normAutofit/>
          </a:bodyPr>
          <a:lstStyle/>
          <a:p>
            <a:r>
              <a:rPr lang="en-US" sz="4800" dirty="0" smtClean="0"/>
              <a:t>OBIECTIVE: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400" dirty="0" smtClean="0"/>
              <a:t> </a:t>
            </a:r>
            <a:r>
              <a:rPr lang="en-US" sz="2400" dirty="0" err="1" smtClean="0"/>
              <a:t>Promovarea</a:t>
            </a:r>
            <a:r>
              <a:rPr lang="en-US" sz="2400" dirty="0" smtClean="0"/>
              <a:t> </a:t>
            </a:r>
            <a:r>
              <a:rPr lang="en-US" sz="2400" dirty="0" err="1" smtClean="0"/>
              <a:t>evenimentului</a:t>
            </a:r>
            <a:r>
              <a:rPr lang="en-US" sz="2400" dirty="0" smtClean="0"/>
              <a:t> in </a:t>
            </a:r>
            <a:r>
              <a:rPr lang="en-US" sz="2400" dirty="0" err="1" smtClean="0"/>
              <a:t>randul</a:t>
            </a:r>
            <a:r>
              <a:rPr lang="en-US" sz="2400" dirty="0" smtClean="0"/>
              <a:t> elevilor </a:t>
            </a:r>
            <a:r>
              <a:rPr lang="en-US" sz="2400" dirty="0" err="1" smtClean="0"/>
              <a:t>si</a:t>
            </a:r>
            <a:r>
              <a:rPr lang="en-US" sz="2400" dirty="0" smtClean="0"/>
              <a:t> </a:t>
            </a:r>
            <a:r>
              <a:rPr lang="en-US" sz="2400" dirty="0" err="1" smtClean="0"/>
              <a:t>prezentarea</a:t>
            </a:r>
            <a:r>
              <a:rPr lang="en-US" sz="2400" dirty="0" smtClean="0"/>
              <a:t> </a:t>
            </a:r>
            <a:r>
              <a:rPr lang="en-US" sz="2400" dirty="0" err="1" smtClean="0"/>
              <a:t>beneficiilor</a:t>
            </a:r>
            <a:r>
              <a:rPr lang="en-US" sz="2400" dirty="0" smtClean="0"/>
              <a:t> </a:t>
            </a:r>
            <a:r>
              <a:rPr lang="en-US" sz="2400" dirty="0" err="1" smtClean="0"/>
              <a:t>pe</a:t>
            </a:r>
            <a:r>
              <a:rPr lang="en-US" sz="2400" dirty="0" smtClean="0"/>
              <a:t> care le </a:t>
            </a:r>
            <a:r>
              <a:rPr lang="en-US" sz="2400" dirty="0" err="1" smtClean="0"/>
              <a:t>vor</a:t>
            </a:r>
            <a:r>
              <a:rPr lang="en-US" sz="2400" dirty="0" smtClean="0"/>
              <a:t> </a:t>
            </a:r>
            <a:r>
              <a:rPr lang="en-US" sz="2400" dirty="0" err="1" smtClean="0"/>
              <a:t>avea</a:t>
            </a:r>
            <a:r>
              <a:rPr lang="en-US" sz="2400" dirty="0" smtClean="0"/>
              <a:t> ca </a:t>
            </a:r>
            <a:r>
              <a:rPr lang="en-US" sz="2400" dirty="0" err="1" smtClean="0"/>
              <a:t>urmare</a:t>
            </a:r>
            <a:r>
              <a:rPr lang="en-US" sz="2400" dirty="0" smtClean="0"/>
              <a:t> a </a:t>
            </a:r>
            <a:r>
              <a:rPr lang="en-US" sz="2400" dirty="0" err="1" smtClean="0"/>
              <a:t>participarii</a:t>
            </a:r>
            <a:r>
              <a:rPr lang="en-US" sz="2400" dirty="0" smtClean="0"/>
              <a:t> </a:t>
            </a:r>
            <a:r>
              <a:rPr lang="en-US" sz="2400" dirty="0" err="1" smtClean="0"/>
              <a:t>acestora</a:t>
            </a:r>
            <a:r>
              <a:rPr lang="en-US" sz="2400" dirty="0" smtClean="0"/>
              <a:t> la ROBOFEST 2022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400" dirty="0" smtClean="0"/>
              <a:t> </a:t>
            </a:r>
            <a:r>
              <a:rPr lang="en-US" sz="2400" dirty="0" err="1" smtClean="0"/>
              <a:t>Vizitarea</a:t>
            </a:r>
            <a:r>
              <a:rPr lang="en-US" sz="2400" dirty="0" smtClean="0"/>
              <a:t> </a:t>
            </a:r>
            <a:r>
              <a:rPr lang="en-US" sz="2400" dirty="0" err="1" smtClean="0"/>
              <a:t>standurilor</a:t>
            </a:r>
            <a:r>
              <a:rPr lang="en-US" sz="2400" dirty="0" smtClean="0"/>
              <a:t> din </a:t>
            </a:r>
            <a:r>
              <a:rPr lang="en-US" sz="2400" dirty="0" err="1" smtClean="0"/>
              <a:t>cadrul</a:t>
            </a:r>
            <a:r>
              <a:rPr lang="en-US" sz="2400" dirty="0" smtClean="0"/>
              <a:t> </a:t>
            </a:r>
            <a:r>
              <a:rPr lang="en-US" sz="2400" dirty="0" err="1" smtClean="0"/>
              <a:t>expozitiei</a:t>
            </a:r>
            <a:r>
              <a:rPr lang="en-US" sz="2400" dirty="0" smtClean="0"/>
              <a:t> ROBOFEST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400" dirty="0" smtClean="0"/>
              <a:t> </a:t>
            </a:r>
            <a:r>
              <a:rPr lang="en-US" sz="2400" dirty="0" err="1" smtClean="0"/>
              <a:t>Realizarea</a:t>
            </a:r>
            <a:r>
              <a:rPr lang="en-US" sz="2400" dirty="0" smtClean="0"/>
              <a:t> </a:t>
            </a:r>
            <a:r>
              <a:rPr lang="en-US" sz="2400" dirty="0" err="1" smtClean="0"/>
              <a:t>tururilor</a:t>
            </a:r>
            <a:r>
              <a:rPr lang="en-US" sz="2400" dirty="0" smtClean="0"/>
              <a:t> din </a:t>
            </a:r>
            <a:r>
              <a:rPr lang="en-US" sz="2400" dirty="0" err="1" smtClean="0"/>
              <a:t>cadrul</a:t>
            </a:r>
            <a:r>
              <a:rPr lang="en-US" sz="2400" dirty="0" smtClean="0"/>
              <a:t> </a:t>
            </a:r>
            <a:r>
              <a:rPr lang="en-US" sz="2400" dirty="0" err="1" smtClean="0"/>
              <a:t>Facultatii</a:t>
            </a:r>
            <a:r>
              <a:rPr lang="en-US" sz="2400" dirty="0" smtClean="0"/>
              <a:t> de </a:t>
            </a:r>
            <a:r>
              <a:rPr lang="en-US" sz="2400" dirty="0" err="1" smtClean="0"/>
              <a:t>Biochimie</a:t>
            </a:r>
            <a:r>
              <a:rPr lang="en-US" sz="2400" dirty="0" smtClean="0"/>
              <a:t>; </a:t>
            </a:r>
            <a:r>
              <a:rPr lang="en-US" sz="2400" dirty="0" err="1" smtClean="0"/>
              <a:t>Facultatii</a:t>
            </a:r>
            <a:r>
              <a:rPr lang="en-US" sz="2400" dirty="0" smtClean="0"/>
              <a:t> de </a:t>
            </a:r>
            <a:r>
              <a:rPr lang="en-US" sz="2400" dirty="0" err="1" smtClean="0"/>
              <a:t>Inginerie</a:t>
            </a:r>
            <a:r>
              <a:rPr lang="en-US" sz="2400" dirty="0" smtClean="0"/>
              <a:t> </a:t>
            </a:r>
            <a:r>
              <a:rPr lang="en-US" sz="2400" dirty="0" err="1" smtClean="0"/>
              <a:t>Industriala</a:t>
            </a:r>
            <a:r>
              <a:rPr lang="en-US" sz="2400" dirty="0" smtClean="0"/>
              <a:t> </a:t>
            </a:r>
            <a:r>
              <a:rPr lang="en-US" sz="2400" dirty="0" err="1" smtClean="0"/>
              <a:t>si</a:t>
            </a:r>
            <a:r>
              <a:rPr lang="en-US" sz="2400" dirty="0" smtClean="0"/>
              <a:t> </a:t>
            </a:r>
            <a:r>
              <a:rPr lang="en-US" sz="2400" dirty="0" err="1" smtClean="0"/>
              <a:t>Robotica</a:t>
            </a:r>
            <a:r>
              <a:rPr lang="en-US" sz="2400" dirty="0" smtClean="0"/>
              <a:t>; </a:t>
            </a:r>
            <a:r>
              <a:rPr lang="en-US" sz="2400" dirty="0" err="1"/>
              <a:t>C</a:t>
            </a:r>
            <a:r>
              <a:rPr lang="en-US" sz="2400" dirty="0" err="1" smtClean="0"/>
              <a:t>entrului</a:t>
            </a:r>
            <a:r>
              <a:rPr lang="en-US" sz="2400" dirty="0" smtClean="0"/>
              <a:t> de </a:t>
            </a:r>
            <a:r>
              <a:rPr lang="en-US" sz="2400" dirty="0" err="1" smtClean="0"/>
              <a:t>Cercetari</a:t>
            </a:r>
            <a:r>
              <a:rPr lang="en-US" sz="2400" dirty="0" smtClean="0"/>
              <a:t> </a:t>
            </a:r>
            <a:r>
              <a:rPr lang="en-US" sz="2400" dirty="0" err="1" smtClean="0"/>
              <a:t>avansate</a:t>
            </a:r>
            <a:r>
              <a:rPr lang="en-US" sz="2400" dirty="0" smtClean="0"/>
              <a:t> </a:t>
            </a:r>
            <a:r>
              <a:rPr lang="en-US" sz="2400" dirty="0" err="1" smtClean="0"/>
              <a:t>pentru</a:t>
            </a:r>
            <a:r>
              <a:rPr lang="en-US" sz="2400" dirty="0" smtClean="0"/>
              <a:t> material, </a:t>
            </a:r>
            <a:r>
              <a:rPr lang="en-US" sz="2400" dirty="0" err="1" smtClean="0"/>
              <a:t>produse</a:t>
            </a:r>
            <a:r>
              <a:rPr lang="en-US" sz="2400" dirty="0" smtClean="0"/>
              <a:t> </a:t>
            </a:r>
            <a:r>
              <a:rPr lang="en-US" sz="2400" dirty="0" err="1" smtClean="0"/>
              <a:t>si</a:t>
            </a:r>
            <a:r>
              <a:rPr lang="en-US" sz="2400" dirty="0" smtClean="0"/>
              <a:t> </a:t>
            </a:r>
            <a:r>
              <a:rPr lang="en-US" sz="2400" dirty="0" err="1" smtClean="0"/>
              <a:t>procese</a:t>
            </a:r>
            <a:r>
              <a:rPr lang="en-US" sz="2400" dirty="0" smtClean="0"/>
              <a:t> </a:t>
            </a:r>
            <a:r>
              <a:rPr lang="en-US" sz="2400" dirty="0" err="1" smtClean="0"/>
              <a:t>inovative</a:t>
            </a:r>
            <a:endParaRPr lang="en-US" sz="2400" dirty="0" smtClean="0"/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400" dirty="0" smtClean="0"/>
              <a:t> </a:t>
            </a:r>
            <a:r>
              <a:rPr lang="en-US" sz="2400" dirty="0" err="1" smtClean="0"/>
              <a:t>Participarea</a:t>
            </a:r>
            <a:r>
              <a:rPr lang="en-US" sz="2400" dirty="0" smtClean="0"/>
              <a:t> la workshop in </a:t>
            </a:r>
            <a:r>
              <a:rPr lang="en-US" sz="2400" dirty="0" err="1" smtClean="0"/>
              <a:t>cadrul</a:t>
            </a:r>
            <a:r>
              <a:rPr lang="en-US" sz="2400" dirty="0" smtClean="0"/>
              <a:t> ROBOFEST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1181331" y="5597236"/>
            <a:ext cx="9890298" cy="92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4615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/>
            </a:gs>
            <a:gs pos="69000">
              <a:schemeClr val="accent1">
                <a:lumMod val="45000"/>
                <a:lumOff val="55000"/>
              </a:schemeClr>
            </a:gs>
            <a:gs pos="92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096963" y="830263"/>
            <a:ext cx="10058400" cy="5038725"/>
          </a:xfrm>
        </p:spPr>
        <p:txBody>
          <a:bodyPr tIns="274320">
            <a:normAutofit/>
          </a:bodyPr>
          <a:lstStyle/>
          <a:p>
            <a:r>
              <a:rPr lang="en-US" sz="3200" dirty="0" smtClean="0"/>
              <a:t>ETAPE PREMERGATOARE ACTIVITATII EXTRASCOLARE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800" dirty="0" smtClean="0"/>
              <a:t> </a:t>
            </a:r>
            <a:r>
              <a:rPr lang="en-US" sz="2800" dirty="0" err="1" smtClean="0"/>
              <a:t>Formarea</a:t>
            </a:r>
            <a:r>
              <a:rPr lang="en-US" sz="2800" dirty="0" smtClean="0"/>
              <a:t> </a:t>
            </a:r>
            <a:r>
              <a:rPr lang="en-US" sz="2800" dirty="0" err="1" smtClean="0"/>
              <a:t>grupului</a:t>
            </a:r>
            <a:r>
              <a:rPr lang="en-US" sz="2800" dirty="0" smtClean="0"/>
              <a:t> </a:t>
            </a:r>
            <a:r>
              <a:rPr lang="en-US" sz="2800" dirty="0" err="1" smtClean="0"/>
              <a:t>tinta</a:t>
            </a:r>
            <a:endParaRPr lang="en-US" sz="2800" dirty="0" smtClean="0"/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800" dirty="0" smtClean="0"/>
              <a:t> </a:t>
            </a:r>
            <a:r>
              <a:rPr lang="en-US" sz="2800" dirty="0" err="1" smtClean="0"/>
              <a:t>Intocmirea</a:t>
            </a:r>
            <a:r>
              <a:rPr lang="en-US" sz="2800" dirty="0" smtClean="0"/>
              <a:t> </a:t>
            </a:r>
            <a:r>
              <a:rPr lang="en-US" sz="2800" dirty="0" err="1" smtClean="0"/>
              <a:t>dosarului</a:t>
            </a:r>
            <a:r>
              <a:rPr lang="en-US" sz="2800" dirty="0" smtClean="0"/>
              <a:t> </a:t>
            </a:r>
            <a:r>
              <a:rPr lang="en-US" sz="2800" dirty="0" err="1" smtClean="0"/>
              <a:t>pentru</a:t>
            </a:r>
            <a:r>
              <a:rPr lang="en-US" sz="2800" dirty="0" smtClean="0"/>
              <a:t> </a:t>
            </a:r>
            <a:r>
              <a:rPr lang="en-US" sz="2800" dirty="0" err="1" smtClean="0"/>
              <a:t>deplasare</a:t>
            </a:r>
            <a:endParaRPr lang="en-US" sz="2800" dirty="0" smtClean="0"/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800" dirty="0" smtClean="0"/>
              <a:t> </a:t>
            </a:r>
            <a:r>
              <a:rPr lang="en-US" sz="2800" dirty="0" err="1" smtClean="0"/>
              <a:t>Instruirea</a:t>
            </a:r>
            <a:r>
              <a:rPr lang="en-US" sz="2800" dirty="0" smtClean="0"/>
              <a:t> elevilor </a:t>
            </a:r>
            <a:r>
              <a:rPr lang="en-US" sz="2800" dirty="0" err="1" smtClean="0"/>
              <a:t>privind</a:t>
            </a:r>
            <a:r>
              <a:rPr lang="en-US" sz="2800" dirty="0" smtClean="0"/>
              <a:t> </a:t>
            </a:r>
            <a:r>
              <a:rPr lang="en-US" sz="2800" dirty="0" err="1" smtClean="0"/>
              <a:t>comportamentul</a:t>
            </a:r>
            <a:r>
              <a:rPr lang="en-US" sz="2800" dirty="0" smtClean="0"/>
              <a:t> </a:t>
            </a:r>
            <a:r>
              <a:rPr lang="en-US" sz="2800" dirty="0" err="1" smtClean="0"/>
              <a:t>acestora</a:t>
            </a:r>
            <a:r>
              <a:rPr lang="en-US" sz="2800" dirty="0" smtClean="0"/>
              <a:t> </a:t>
            </a:r>
            <a:r>
              <a:rPr lang="en-US" sz="2800" dirty="0" err="1" smtClean="0"/>
              <a:t>pe</a:t>
            </a:r>
            <a:r>
              <a:rPr lang="en-US" sz="2800" dirty="0" smtClean="0"/>
              <a:t> </a:t>
            </a:r>
            <a:r>
              <a:rPr lang="en-US" sz="2800" dirty="0" err="1" smtClean="0"/>
              <a:t>parcursul</a:t>
            </a:r>
            <a:r>
              <a:rPr lang="en-US" sz="2800" dirty="0" smtClean="0"/>
              <a:t> </a:t>
            </a:r>
            <a:r>
              <a:rPr lang="en-US" sz="2800" dirty="0" err="1" smtClean="0"/>
              <a:t>activitatii</a:t>
            </a:r>
            <a:endParaRPr lang="en-US" sz="2800" dirty="0" smtClean="0"/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800" dirty="0" smtClean="0"/>
              <a:t> </a:t>
            </a:r>
            <a:r>
              <a:rPr lang="en-US" sz="2800" dirty="0" err="1" smtClean="0"/>
              <a:t>Organizarea</a:t>
            </a:r>
            <a:r>
              <a:rPr lang="en-US" sz="2800" dirty="0" smtClean="0"/>
              <a:t> in </a:t>
            </a:r>
            <a:r>
              <a:rPr lang="en-US" sz="2800" dirty="0" err="1" smtClean="0"/>
              <a:t>grupe</a:t>
            </a:r>
            <a:r>
              <a:rPr lang="en-US" sz="2800" dirty="0" smtClean="0"/>
              <a:t> a elevilor in </a:t>
            </a:r>
            <a:r>
              <a:rPr lang="en-US" sz="2800" dirty="0" err="1" smtClean="0"/>
              <a:t>vederea</a:t>
            </a:r>
            <a:r>
              <a:rPr lang="en-US" sz="2800" dirty="0" smtClean="0"/>
              <a:t> </a:t>
            </a:r>
            <a:r>
              <a:rPr lang="en-US" sz="2800" dirty="0" err="1" smtClean="0"/>
              <a:t>asigurarii</a:t>
            </a:r>
            <a:r>
              <a:rPr lang="en-US" sz="2800" dirty="0" smtClean="0"/>
              <a:t> </a:t>
            </a:r>
            <a:r>
              <a:rPr lang="en-US" sz="2800" dirty="0" err="1" smtClean="0"/>
              <a:t>transportului</a:t>
            </a:r>
            <a:r>
              <a:rPr lang="en-US" sz="2800" dirty="0" smtClean="0"/>
              <a:t>, </a:t>
            </a:r>
            <a:r>
              <a:rPr lang="en-US" sz="2800" dirty="0" err="1" smtClean="0"/>
              <a:t>si</a:t>
            </a:r>
            <a:r>
              <a:rPr lang="en-US" sz="2800" dirty="0" smtClean="0"/>
              <a:t> </a:t>
            </a:r>
            <a:r>
              <a:rPr lang="en-US" sz="2800" dirty="0" err="1" smtClean="0"/>
              <a:t>organizarii</a:t>
            </a:r>
            <a:r>
              <a:rPr lang="en-US" sz="2800" dirty="0" smtClean="0"/>
              <a:t> </a:t>
            </a:r>
            <a:r>
              <a:rPr lang="en-US" sz="2800" dirty="0" err="1" smtClean="0"/>
              <a:t>vizitelor</a:t>
            </a:r>
            <a:endParaRPr lang="en-US" sz="2800" dirty="0" smtClean="0"/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1170854" y="5781964"/>
            <a:ext cx="10058400" cy="92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5286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/>
            </a:gs>
            <a:gs pos="69000">
              <a:schemeClr val="accent1">
                <a:lumMod val="45000"/>
                <a:lumOff val="55000"/>
              </a:schemeClr>
            </a:gs>
            <a:gs pos="92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997527"/>
            <a:ext cx="10058400" cy="4871565"/>
          </a:xfrm>
        </p:spPr>
        <p:txBody>
          <a:bodyPr>
            <a:normAutofit lnSpcReduction="10000"/>
          </a:bodyPr>
          <a:lstStyle/>
          <a:p>
            <a:r>
              <a:rPr lang="en-US" sz="5400" dirty="0" err="1" smtClean="0"/>
              <a:t>Programul</a:t>
            </a:r>
            <a:r>
              <a:rPr lang="en-US" sz="5400" dirty="0" smtClean="0"/>
              <a:t> </a:t>
            </a:r>
            <a:r>
              <a:rPr lang="en-US" sz="5400" dirty="0" err="1" smtClean="0"/>
              <a:t>Activitatii</a:t>
            </a:r>
            <a:endParaRPr lang="en-US" sz="5400" dirty="0"/>
          </a:p>
          <a:p>
            <a:pPr marL="0" indent="0">
              <a:buNone/>
            </a:pPr>
            <a:r>
              <a:rPr lang="en-US" sz="2000" dirty="0" smtClean="0"/>
              <a:t>	</a:t>
            </a:r>
            <a:r>
              <a:rPr lang="en-US" sz="1600" dirty="0" smtClean="0"/>
              <a:t>06:30- </a:t>
            </a:r>
            <a:r>
              <a:rPr lang="en-US" sz="1600" dirty="0" err="1" smtClean="0"/>
              <a:t>Plecare</a:t>
            </a:r>
            <a:r>
              <a:rPr lang="en-US" sz="1600" dirty="0" smtClean="0"/>
              <a:t> de la </a:t>
            </a:r>
            <a:r>
              <a:rPr lang="en-US" sz="1600" dirty="0" err="1" smtClean="0"/>
              <a:t>Liceul</a:t>
            </a:r>
            <a:r>
              <a:rPr lang="en-US" sz="1600" dirty="0" smtClean="0"/>
              <a:t> </a:t>
            </a:r>
            <a:r>
              <a:rPr lang="en-US" sz="1600" dirty="0" err="1" smtClean="0"/>
              <a:t>Teoretic</a:t>
            </a:r>
            <a:r>
              <a:rPr lang="en-US" sz="1600" dirty="0" smtClean="0"/>
              <a:t> “Lucian </a:t>
            </a:r>
            <a:r>
              <a:rPr lang="en-US" sz="1600" dirty="0" err="1" smtClean="0"/>
              <a:t>Blaga</a:t>
            </a:r>
            <a:r>
              <a:rPr lang="en-US" sz="1600" dirty="0" smtClean="0"/>
              <a:t>”         </a:t>
            </a:r>
            <a:r>
              <a:rPr lang="en-US" sz="1600" dirty="0" err="1" smtClean="0"/>
              <a:t>Bucuresti</a:t>
            </a:r>
            <a:endParaRPr lang="en-US" sz="1600" dirty="0" smtClean="0"/>
          </a:p>
          <a:p>
            <a:pPr marL="0" indent="0">
              <a:buNone/>
            </a:pPr>
            <a:r>
              <a:rPr lang="en-US" sz="1600" dirty="0"/>
              <a:t>	</a:t>
            </a:r>
            <a:r>
              <a:rPr lang="en-US" sz="1600" dirty="0" smtClean="0"/>
              <a:t>10:00- </a:t>
            </a:r>
            <a:r>
              <a:rPr lang="en-US" sz="1600" dirty="0" err="1" smtClean="0"/>
              <a:t>Sosire</a:t>
            </a:r>
            <a:r>
              <a:rPr lang="en-US" sz="1600" dirty="0" smtClean="0"/>
              <a:t> </a:t>
            </a:r>
            <a:r>
              <a:rPr lang="en-US" sz="1600" dirty="0" err="1" smtClean="0"/>
              <a:t>Universitatea</a:t>
            </a:r>
            <a:r>
              <a:rPr lang="en-US" sz="1600" dirty="0" smtClean="0"/>
              <a:t> </a:t>
            </a:r>
            <a:r>
              <a:rPr lang="en-US" sz="1600" dirty="0" err="1" smtClean="0"/>
              <a:t>Politehnica</a:t>
            </a:r>
            <a:r>
              <a:rPr lang="en-US" sz="1600" dirty="0" smtClean="0"/>
              <a:t> </a:t>
            </a:r>
            <a:r>
              <a:rPr lang="en-US" sz="1600" dirty="0" err="1" smtClean="0"/>
              <a:t>Bucuresti</a:t>
            </a:r>
            <a:r>
              <a:rPr lang="en-US" sz="1600" dirty="0" smtClean="0"/>
              <a:t> – </a:t>
            </a:r>
            <a:r>
              <a:rPr lang="en-US" sz="1600" dirty="0" err="1" smtClean="0"/>
              <a:t>preluarea</a:t>
            </a:r>
            <a:r>
              <a:rPr lang="en-US" sz="1600" dirty="0" smtClean="0"/>
              <a:t> </a:t>
            </a:r>
            <a:r>
              <a:rPr lang="en-US" sz="1600" dirty="0" err="1" smtClean="0"/>
              <a:t>grupului</a:t>
            </a:r>
            <a:r>
              <a:rPr lang="en-US" sz="1600" dirty="0" smtClean="0"/>
              <a:t> de  </a:t>
            </a:r>
            <a:r>
              <a:rPr lang="en-US" sz="1600" dirty="0" err="1" smtClean="0"/>
              <a:t>reprezentanul</a:t>
            </a:r>
            <a:r>
              <a:rPr lang="en-US" sz="1600" dirty="0" smtClean="0"/>
              <a:t> U.P.B</a:t>
            </a:r>
          </a:p>
          <a:p>
            <a:pPr marL="0" indent="0">
              <a:buNone/>
            </a:pPr>
            <a:r>
              <a:rPr lang="en-US" sz="1600" dirty="0"/>
              <a:t>	</a:t>
            </a:r>
            <a:r>
              <a:rPr lang="en-US" sz="1600" dirty="0" smtClean="0"/>
              <a:t>10:30- </a:t>
            </a:r>
            <a:r>
              <a:rPr lang="en-US" sz="1600" dirty="0" err="1" smtClean="0"/>
              <a:t>Turul</a:t>
            </a:r>
            <a:r>
              <a:rPr lang="en-US" sz="1600" dirty="0" smtClean="0"/>
              <a:t> </a:t>
            </a:r>
            <a:r>
              <a:rPr lang="en-US" sz="1600" dirty="0" err="1" smtClean="0"/>
              <a:t>Centrului</a:t>
            </a:r>
            <a:r>
              <a:rPr lang="en-US" sz="1600" dirty="0" smtClean="0"/>
              <a:t> de </a:t>
            </a:r>
            <a:r>
              <a:rPr lang="en-US" sz="1600" dirty="0" err="1" smtClean="0"/>
              <a:t>Cercetari</a:t>
            </a:r>
            <a:r>
              <a:rPr lang="en-US" sz="1600" dirty="0" smtClean="0"/>
              <a:t> </a:t>
            </a:r>
            <a:r>
              <a:rPr lang="en-US" sz="1600" dirty="0" err="1" smtClean="0"/>
              <a:t>Avansate</a:t>
            </a:r>
            <a:r>
              <a:rPr lang="en-US" sz="1600" dirty="0" smtClean="0"/>
              <a:t> </a:t>
            </a:r>
            <a:r>
              <a:rPr lang="en-US" sz="1600" dirty="0" err="1" smtClean="0"/>
              <a:t>pentru</a:t>
            </a:r>
            <a:r>
              <a:rPr lang="en-US" sz="1600" dirty="0" smtClean="0"/>
              <a:t> </a:t>
            </a:r>
            <a:r>
              <a:rPr lang="en-US" sz="1600" dirty="0" err="1" smtClean="0"/>
              <a:t>materiale</a:t>
            </a:r>
            <a:r>
              <a:rPr lang="en-US" sz="1600" dirty="0" smtClean="0"/>
              <a:t>, </a:t>
            </a:r>
            <a:r>
              <a:rPr lang="en-US" sz="1600" dirty="0" err="1" smtClean="0"/>
              <a:t>produse</a:t>
            </a:r>
            <a:r>
              <a:rPr lang="en-US" sz="1600" dirty="0" smtClean="0"/>
              <a:t> </a:t>
            </a:r>
            <a:r>
              <a:rPr lang="en-US" sz="1600" dirty="0" err="1" smtClean="0"/>
              <a:t>si</a:t>
            </a:r>
            <a:r>
              <a:rPr lang="en-US" sz="1600" dirty="0" smtClean="0"/>
              <a:t> </a:t>
            </a:r>
            <a:r>
              <a:rPr lang="en-US" sz="1600" dirty="0" err="1" smtClean="0"/>
              <a:t>procese</a:t>
            </a:r>
            <a:r>
              <a:rPr lang="en-US" sz="1600" dirty="0" smtClean="0"/>
              <a:t> </a:t>
            </a:r>
            <a:r>
              <a:rPr lang="en-US" sz="1600" dirty="0" err="1" smtClean="0"/>
              <a:t>inovative</a:t>
            </a:r>
            <a:endParaRPr lang="en-US" sz="1600" dirty="0" smtClean="0"/>
          </a:p>
          <a:p>
            <a:pPr marL="0" indent="0">
              <a:buNone/>
            </a:pPr>
            <a:r>
              <a:rPr lang="en-US" sz="1600" dirty="0" smtClean="0"/>
              <a:t>	11:30- </a:t>
            </a:r>
            <a:r>
              <a:rPr lang="en-US" sz="1600" dirty="0" err="1" smtClean="0"/>
              <a:t>Vizitarea</a:t>
            </a:r>
            <a:r>
              <a:rPr lang="en-US" sz="1600" dirty="0" smtClean="0"/>
              <a:t> </a:t>
            </a:r>
            <a:r>
              <a:rPr lang="en-US" sz="1600" dirty="0" err="1" smtClean="0"/>
              <a:t>expozitiei</a:t>
            </a:r>
            <a:r>
              <a:rPr lang="en-US" sz="1600" dirty="0" smtClean="0"/>
              <a:t> ROBOFEST</a:t>
            </a:r>
          </a:p>
          <a:p>
            <a:pPr marL="0" indent="0">
              <a:buNone/>
            </a:pPr>
            <a:r>
              <a:rPr lang="en-US" sz="1600" dirty="0"/>
              <a:t>	</a:t>
            </a:r>
            <a:r>
              <a:rPr lang="en-US" sz="1600" dirty="0" smtClean="0"/>
              <a:t>12:30- Masa de </a:t>
            </a:r>
            <a:r>
              <a:rPr lang="en-US" sz="1600" dirty="0" err="1" smtClean="0"/>
              <a:t>pranz</a:t>
            </a:r>
            <a:endParaRPr lang="en-US" sz="1600" dirty="0" smtClean="0"/>
          </a:p>
          <a:p>
            <a:pPr marL="0" indent="0">
              <a:buNone/>
            </a:pPr>
            <a:r>
              <a:rPr lang="en-US" sz="1600" dirty="0"/>
              <a:t>	</a:t>
            </a:r>
            <a:r>
              <a:rPr lang="en-US" sz="1600" dirty="0" smtClean="0"/>
              <a:t>13:30- </a:t>
            </a:r>
            <a:r>
              <a:rPr lang="en-US" sz="1600" dirty="0" err="1" smtClean="0"/>
              <a:t>Turul</a:t>
            </a:r>
            <a:r>
              <a:rPr lang="en-US" sz="1600" dirty="0" smtClean="0"/>
              <a:t> </a:t>
            </a:r>
            <a:r>
              <a:rPr lang="en-US" sz="1600" dirty="0" err="1" smtClean="0"/>
              <a:t>Facultatii</a:t>
            </a:r>
            <a:r>
              <a:rPr lang="en-US" sz="1600" dirty="0" smtClean="0"/>
              <a:t> de </a:t>
            </a:r>
            <a:r>
              <a:rPr lang="en-US" sz="1600" dirty="0" err="1" smtClean="0"/>
              <a:t>Inginerie</a:t>
            </a:r>
            <a:r>
              <a:rPr lang="en-US" sz="1600" dirty="0" smtClean="0"/>
              <a:t> </a:t>
            </a:r>
            <a:r>
              <a:rPr lang="en-US" sz="1600" dirty="0" err="1" smtClean="0"/>
              <a:t>Industriala</a:t>
            </a:r>
            <a:r>
              <a:rPr lang="en-US" sz="1600" dirty="0" smtClean="0"/>
              <a:t> </a:t>
            </a:r>
            <a:r>
              <a:rPr lang="en-US" sz="1600" dirty="0" err="1" smtClean="0"/>
              <a:t>si</a:t>
            </a:r>
            <a:r>
              <a:rPr lang="en-US" sz="1600" dirty="0" smtClean="0"/>
              <a:t> </a:t>
            </a:r>
            <a:r>
              <a:rPr lang="en-US" sz="1600" dirty="0" err="1" smtClean="0"/>
              <a:t>Robotica</a:t>
            </a:r>
            <a:r>
              <a:rPr lang="en-US" sz="1600" dirty="0" smtClean="0"/>
              <a:t> + Workshop</a:t>
            </a:r>
          </a:p>
          <a:p>
            <a:pPr marL="0" indent="0">
              <a:buNone/>
            </a:pPr>
            <a:r>
              <a:rPr lang="en-US" sz="1600" dirty="0"/>
              <a:t>	</a:t>
            </a:r>
            <a:r>
              <a:rPr lang="en-US" sz="1600" dirty="0" smtClean="0"/>
              <a:t>15:30- </a:t>
            </a:r>
            <a:r>
              <a:rPr lang="en-US" sz="1600" dirty="0" err="1" smtClean="0"/>
              <a:t>Plimbare</a:t>
            </a:r>
            <a:r>
              <a:rPr lang="en-US" sz="1600" dirty="0" smtClean="0"/>
              <a:t> campus U.P.B</a:t>
            </a:r>
          </a:p>
          <a:p>
            <a:pPr marL="0" indent="0">
              <a:buNone/>
            </a:pPr>
            <a:r>
              <a:rPr lang="en-US" sz="1600" dirty="0"/>
              <a:t>	</a:t>
            </a:r>
            <a:r>
              <a:rPr lang="en-US" sz="1600" dirty="0" smtClean="0"/>
              <a:t>17:00- </a:t>
            </a:r>
            <a:r>
              <a:rPr lang="en-US" sz="1600" dirty="0" err="1" smtClean="0"/>
              <a:t>Plecarea</a:t>
            </a:r>
            <a:r>
              <a:rPr lang="en-US" sz="1600" dirty="0" smtClean="0"/>
              <a:t> </a:t>
            </a:r>
            <a:r>
              <a:rPr lang="en-US" sz="1600" dirty="0" err="1" smtClean="0"/>
              <a:t>spre</a:t>
            </a:r>
            <a:r>
              <a:rPr lang="en-US" sz="1600" dirty="0" smtClean="0"/>
              <a:t> Constanta</a:t>
            </a:r>
          </a:p>
          <a:p>
            <a:pPr marL="0" indent="0">
              <a:buNone/>
            </a:pPr>
            <a:r>
              <a:rPr lang="en-US" sz="1600" dirty="0"/>
              <a:t>	</a:t>
            </a:r>
            <a:r>
              <a:rPr lang="en-US" sz="1600" dirty="0" smtClean="0"/>
              <a:t>20:30- </a:t>
            </a:r>
            <a:r>
              <a:rPr lang="en-US" sz="1600" dirty="0" err="1" smtClean="0"/>
              <a:t>Sosirea</a:t>
            </a:r>
            <a:r>
              <a:rPr lang="en-US" sz="1600" dirty="0" smtClean="0"/>
              <a:t> in Constanta- </a:t>
            </a:r>
            <a:r>
              <a:rPr lang="en-US" sz="1600" dirty="0" err="1" smtClean="0"/>
              <a:t>Liceul</a:t>
            </a:r>
            <a:r>
              <a:rPr lang="en-US" sz="1600" dirty="0" smtClean="0"/>
              <a:t> </a:t>
            </a:r>
            <a:r>
              <a:rPr lang="en-US" sz="1600" dirty="0" err="1" smtClean="0"/>
              <a:t>Teoretic</a:t>
            </a:r>
            <a:r>
              <a:rPr lang="en-US" sz="1600" dirty="0" smtClean="0"/>
              <a:t> “Lucian </a:t>
            </a:r>
            <a:r>
              <a:rPr lang="en-US" sz="1600" dirty="0" err="1" smtClean="0"/>
              <a:t>Blaga</a:t>
            </a:r>
            <a:r>
              <a:rPr lang="en-US" sz="1600" dirty="0" smtClean="0"/>
              <a:t>”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5" name="Right Arrow 4"/>
          <p:cNvSpPr/>
          <p:nvPr/>
        </p:nvSpPr>
        <p:spPr>
          <a:xfrm>
            <a:off x="6394624" y="2169794"/>
            <a:ext cx="347172" cy="110491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95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/>
            </a:gs>
            <a:gs pos="69000">
              <a:schemeClr val="accent1">
                <a:lumMod val="45000"/>
                <a:lumOff val="55000"/>
              </a:schemeClr>
            </a:gs>
            <a:gs pos="92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804" y="172995"/>
            <a:ext cx="10058400" cy="767321"/>
          </a:xfrm>
        </p:spPr>
        <p:txBody>
          <a:bodyPr/>
          <a:lstStyle/>
          <a:p>
            <a:pPr algn="ctr"/>
            <a:r>
              <a:rPr lang="en-US" dirty="0" err="1" smtClean="0">
                <a:latin typeface="Franklin Gothic Book (Body)"/>
              </a:rPr>
              <a:t>Desfasurarea</a:t>
            </a:r>
            <a:r>
              <a:rPr lang="en-US" dirty="0" smtClean="0">
                <a:latin typeface="Franklin Gothic Book (Body)"/>
              </a:rPr>
              <a:t> </a:t>
            </a:r>
            <a:r>
              <a:rPr lang="en-US" dirty="0" err="1" smtClean="0">
                <a:latin typeface="Franklin Gothic Book (Body)"/>
              </a:rPr>
              <a:t>Activitatii</a:t>
            </a:r>
            <a:endParaRPr lang="en-US" dirty="0">
              <a:latin typeface="Franklin Gothic Book (Body)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63"/>
          <a:stretch/>
        </p:blipFill>
        <p:spPr>
          <a:xfrm>
            <a:off x="198865" y="1403732"/>
            <a:ext cx="6368517" cy="357604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04"/>
          <a:stretch/>
        </p:blipFill>
        <p:spPr>
          <a:xfrm>
            <a:off x="6777445" y="1416089"/>
            <a:ext cx="4768477" cy="356368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9790" y="999114"/>
            <a:ext cx="5277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/>
              <a:t>Elevii</a:t>
            </a:r>
            <a:r>
              <a:rPr lang="en-US" b="1" dirty="0" smtClean="0"/>
              <a:t> </a:t>
            </a:r>
            <a:r>
              <a:rPr lang="en-US" b="1" dirty="0" err="1" smtClean="0"/>
              <a:t>Liceului</a:t>
            </a:r>
            <a:r>
              <a:rPr lang="en-US" b="1" dirty="0" smtClean="0"/>
              <a:t> </a:t>
            </a:r>
            <a:r>
              <a:rPr lang="en-US" b="1" dirty="0" err="1" smtClean="0"/>
              <a:t>Teoretic</a:t>
            </a:r>
            <a:r>
              <a:rPr lang="en-US" b="1" dirty="0" smtClean="0"/>
              <a:t> ”Lucian </a:t>
            </a:r>
            <a:r>
              <a:rPr lang="en-US" b="1" dirty="0" err="1" smtClean="0"/>
              <a:t>Blaga</a:t>
            </a:r>
            <a:r>
              <a:rPr lang="en-US" b="1" dirty="0" smtClean="0"/>
              <a:t>”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567382" y="1046758"/>
            <a:ext cx="47684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/>
              <a:t>Sosire</a:t>
            </a:r>
            <a:r>
              <a:rPr lang="en-US" b="1" dirty="0" smtClean="0"/>
              <a:t> Campus U.P.B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047899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/>
            </a:gs>
            <a:gs pos="69000">
              <a:schemeClr val="accent1">
                <a:lumMod val="45000"/>
                <a:lumOff val="55000"/>
              </a:schemeClr>
            </a:gs>
            <a:gs pos="92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914" y="286604"/>
            <a:ext cx="10673766" cy="1332132"/>
          </a:xfrm>
        </p:spPr>
        <p:txBody>
          <a:bodyPr>
            <a:normAutofit fontScale="90000"/>
          </a:bodyPr>
          <a:lstStyle/>
          <a:p>
            <a:r>
              <a:rPr lang="en-US" dirty="0" err="1" smtClean="0">
                <a:latin typeface="Franklin Gothic Book (Body)"/>
              </a:rPr>
              <a:t>Centrul</a:t>
            </a:r>
            <a:r>
              <a:rPr lang="en-US" dirty="0" smtClean="0">
                <a:latin typeface="Franklin Gothic Book (Body)"/>
              </a:rPr>
              <a:t> de </a:t>
            </a:r>
            <a:r>
              <a:rPr lang="en-US" dirty="0" err="1" smtClean="0">
                <a:latin typeface="Franklin Gothic Book (Body)"/>
              </a:rPr>
              <a:t>Cercetari</a:t>
            </a:r>
            <a:r>
              <a:rPr lang="en-US" dirty="0" smtClean="0">
                <a:latin typeface="Franklin Gothic Book (Body)"/>
              </a:rPr>
              <a:t> </a:t>
            </a:r>
            <a:r>
              <a:rPr lang="en-US" dirty="0" err="1" smtClean="0">
                <a:latin typeface="Franklin Gothic Book (Body)"/>
              </a:rPr>
              <a:t>Avansate</a:t>
            </a:r>
            <a:r>
              <a:rPr lang="en-US" dirty="0" smtClean="0">
                <a:latin typeface="Franklin Gothic Book (Body)"/>
              </a:rPr>
              <a:t> </a:t>
            </a:r>
            <a:r>
              <a:rPr lang="en-US" dirty="0" err="1" smtClean="0">
                <a:latin typeface="Franklin Gothic Book (Body)"/>
              </a:rPr>
              <a:t>pentru</a:t>
            </a:r>
            <a:r>
              <a:rPr lang="en-US" dirty="0" smtClean="0">
                <a:latin typeface="Franklin Gothic Book (Body)"/>
              </a:rPr>
              <a:t> </a:t>
            </a:r>
            <a:r>
              <a:rPr lang="en-US" dirty="0" err="1" smtClean="0">
                <a:latin typeface="Franklin Gothic Book (Body)"/>
              </a:rPr>
              <a:t>materiale,produse</a:t>
            </a:r>
            <a:r>
              <a:rPr lang="en-US" dirty="0" smtClean="0">
                <a:latin typeface="Franklin Gothic Book (Body)"/>
              </a:rPr>
              <a:t> </a:t>
            </a:r>
            <a:r>
              <a:rPr lang="en-US" dirty="0" err="1" smtClean="0">
                <a:latin typeface="Franklin Gothic Book (Body)"/>
              </a:rPr>
              <a:t>si</a:t>
            </a:r>
            <a:r>
              <a:rPr lang="en-US" dirty="0" smtClean="0">
                <a:latin typeface="Franklin Gothic Book (Body)"/>
              </a:rPr>
              <a:t> </a:t>
            </a:r>
            <a:r>
              <a:rPr lang="en-US" dirty="0" err="1" smtClean="0">
                <a:latin typeface="Franklin Gothic Book (Body)"/>
              </a:rPr>
              <a:t>procese</a:t>
            </a:r>
            <a:r>
              <a:rPr lang="en-US" dirty="0" smtClean="0">
                <a:latin typeface="Franklin Gothic Book (Body)"/>
              </a:rPr>
              <a:t> </a:t>
            </a:r>
            <a:r>
              <a:rPr lang="en-US" dirty="0" err="1" smtClean="0">
                <a:latin typeface="Franklin Gothic Book (Body)"/>
              </a:rPr>
              <a:t>inovative</a:t>
            </a:r>
            <a:r>
              <a:rPr lang="en-US" dirty="0" smtClean="0">
                <a:latin typeface="Franklin Gothic Book (Body)"/>
              </a:rPr>
              <a:t> </a:t>
            </a:r>
            <a:endParaRPr lang="en-US" dirty="0">
              <a:latin typeface="Franklin Gothic Book (Body)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38" y="1594057"/>
            <a:ext cx="5861575" cy="4396181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9719" y="1610024"/>
            <a:ext cx="3719384" cy="4299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005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/>
            </a:gs>
            <a:gs pos="69000">
              <a:schemeClr val="accent1">
                <a:lumMod val="45000"/>
                <a:lumOff val="55000"/>
              </a:schemeClr>
            </a:gs>
            <a:gs pos="92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Franklin Gothic Book (Body)"/>
              </a:rPr>
              <a:t>Expozitie</a:t>
            </a:r>
            <a:r>
              <a:rPr lang="en-US" dirty="0" smtClean="0">
                <a:latin typeface="Franklin Gothic Book (Body)"/>
              </a:rPr>
              <a:t> ROBOFEST</a:t>
            </a:r>
            <a:endParaRPr lang="en-US" dirty="0">
              <a:latin typeface="Franklin Gothic Book (Body)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196" y="1767015"/>
            <a:ext cx="4969098" cy="3503141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81" t="22732"/>
          <a:stretch/>
        </p:blipFill>
        <p:spPr>
          <a:xfrm>
            <a:off x="4683442" y="3015606"/>
            <a:ext cx="4314825" cy="3008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418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/>
            </a:gs>
            <a:gs pos="69000">
              <a:schemeClr val="accent1">
                <a:lumMod val="45000"/>
                <a:lumOff val="55000"/>
              </a:schemeClr>
            </a:gs>
            <a:gs pos="92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latin typeface="Franklin Gothic Book (Body)"/>
              </a:rPr>
              <a:t>Turul</a:t>
            </a:r>
            <a:r>
              <a:rPr lang="en-US" dirty="0" smtClean="0">
                <a:latin typeface="Franklin Gothic Book (Body)"/>
              </a:rPr>
              <a:t> </a:t>
            </a:r>
            <a:r>
              <a:rPr lang="en-US" dirty="0" err="1" smtClean="0">
                <a:latin typeface="Franklin Gothic Book (Body)"/>
              </a:rPr>
              <a:t>Facultatii</a:t>
            </a:r>
            <a:r>
              <a:rPr lang="en-US" dirty="0" smtClean="0">
                <a:latin typeface="Franklin Gothic Book (Body)"/>
              </a:rPr>
              <a:t> de </a:t>
            </a:r>
            <a:r>
              <a:rPr lang="en-US" dirty="0" err="1" smtClean="0">
                <a:latin typeface="Franklin Gothic Book (Body)"/>
              </a:rPr>
              <a:t>Inginerie</a:t>
            </a:r>
            <a:r>
              <a:rPr lang="en-US" dirty="0" smtClean="0">
                <a:latin typeface="Franklin Gothic Book (Body)"/>
              </a:rPr>
              <a:t> </a:t>
            </a:r>
            <a:r>
              <a:rPr lang="en-US" dirty="0" err="1" smtClean="0">
                <a:latin typeface="Franklin Gothic Book (Body)"/>
              </a:rPr>
              <a:t>Industriala</a:t>
            </a:r>
            <a:r>
              <a:rPr lang="en-US" dirty="0" smtClean="0">
                <a:latin typeface="Franklin Gothic Book (Body)"/>
              </a:rPr>
              <a:t> </a:t>
            </a:r>
            <a:r>
              <a:rPr lang="en-US" dirty="0" err="1" smtClean="0">
                <a:latin typeface="Franklin Gothic Book (Body)"/>
              </a:rPr>
              <a:t>si</a:t>
            </a:r>
            <a:r>
              <a:rPr lang="en-US" dirty="0" smtClean="0">
                <a:latin typeface="Franklin Gothic Book (Body)"/>
              </a:rPr>
              <a:t> </a:t>
            </a:r>
            <a:r>
              <a:rPr lang="en-US" dirty="0" err="1" smtClean="0">
                <a:latin typeface="Franklin Gothic Book (Body)"/>
              </a:rPr>
              <a:t>Robotica</a:t>
            </a:r>
            <a:r>
              <a:rPr lang="en-US" dirty="0" smtClean="0">
                <a:latin typeface="Franklin Gothic Book (Body)"/>
              </a:rPr>
              <a:t> + Workshop</a:t>
            </a:r>
            <a:endParaRPr lang="en-US" dirty="0">
              <a:latin typeface="Franklin Gothic Book (Body)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00"/>
          <a:stretch/>
        </p:blipFill>
        <p:spPr>
          <a:xfrm>
            <a:off x="6742881" y="2253070"/>
            <a:ext cx="5315029" cy="3290482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1" t="28541" r="6466" b="9790"/>
          <a:stretch/>
        </p:blipFill>
        <p:spPr>
          <a:xfrm>
            <a:off x="265545" y="2253070"/>
            <a:ext cx="6200245" cy="3290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264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/>
            </a:gs>
            <a:gs pos="69000">
              <a:schemeClr val="accent1">
                <a:lumMod val="45000"/>
                <a:lumOff val="55000"/>
              </a:schemeClr>
            </a:gs>
            <a:gs pos="92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Plimbare</a:t>
            </a:r>
            <a:r>
              <a:rPr lang="en-US" dirty="0" smtClean="0"/>
              <a:t> Campus U.P.B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24" b="9645"/>
          <a:stretch/>
        </p:blipFill>
        <p:spPr>
          <a:xfrm>
            <a:off x="903316" y="2205789"/>
            <a:ext cx="5201920" cy="329013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66" r="7924"/>
          <a:stretch/>
        </p:blipFill>
        <p:spPr>
          <a:xfrm>
            <a:off x="6734348" y="2205789"/>
            <a:ext cx="5005071" cy="3345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527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/>
            </a:gs>
            <a:gs pos="10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774" y="95185"/>
            <a:ext cx="4360605" cy="2252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012" y="2457323"/>
            <a:ext cx="3908210" cy="3432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647" y="444800"/>
            <a:ext cx="3657899" cy="2643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0546" y="188990"/>
            <a:ext cx="3530427" cy="3155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136" y="3344381"/>
            <a:ext cx="5063852" cy="2545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5617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/>
            </a:gs>
            <a:gs pos="10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9315" y="237934"/>
            <a:ext cx="3252633" cy="2029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1947" y="230149"/>
            <a:ext cx="4202701" cy="1881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28" y="237935"/>
            <a:ext cx="3626487" cy="1707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28" y="1945354"/>
            <a:ext cx="6410966" cy="4337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3794" y="2111208"/>
            <a:ext cx="4670854" cy="4171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0095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/>
            </a:gs>
            <a:gs pos="69000">
              <a:schemeClr val="accent1">
                <a:lumMod val="45000"/>
                <a:lumOff val="55000"/>
              </a:schemeClr>
            </a:gs>
            <a:gs pos="92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952501"/>
            <a:ext cx="10058400" cy="4916592"/>
          </a:xfrm>
        </p:spPr>
        <p:txBody>
          <a:bodyPr>
            <a:normAutofit/>
          </a:bodyPr>
          <a:lstStyle/>
          <a:p>
            <a:r>
              <a:rPr lang="en-US" dirty="0" err="1" smtClean="0"/>
              <a:t>Chestionar</a:t>
            </a:r>
            <a:r>
              <a:rPr lang="en-US" dirty="0" smtClean="0"/>
              <a:t> </a:t>
            </a:r>
            <a:r>
              <a:rPr lang="en-US" dirty="0" err="1" smtClean="0"/>
              <a:t>aplicat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tx1"/>
                </a:solidFill>
              </a:rPr>
              <a:t>elevilor</a:t>
            </a:r>
            <a:r>
              <a:rPr lang="en-US" dirty="0">
                <a:solidFill>
                  <a:schemeClr val="tx1"/>
                </a:solidFill>
              </a:rPr>
              <a:t>: </a:t>
            </a:r>
            <a:r>
              <a:rPr lang="en-US" dirty="0" smtClean="0">
                <a:solidFill>
                  <a:schemeClr val="tx1"/>
                </a:solidFill>
                <a:hlinkClick r:id="rId2"/>
              </a:rPr>
              <a:t>Link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Feedback: 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 err="1" smtClean="0">
                <a:solidFill>
                  <a:schemeClr val="tx1"/>
                </a:solidFill>
              </a:rPr>
              <a:t>Activitatea</a:t>
            </a:r>
            <a:r>
              <a:rPr lang="en-US" dirty="0" smtClean="0">
                <a:solidFill>
                  <a:schemeClr val="tx1"/>
                </a:solidFill>
              </a:rPr>
              <a:t> s-a </a:t>
            </a:r>
            <a:r>
              <a:rPr lang="en-US" dirty="0" err="1" smtClean="0">
                <a:solidFill>
                  <a:schemeClr val="tx1"/>
                </a:solidFill>
              </a:rPr>
              <a:t>desfasurat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intr</a:t>
            </a:r>
            <a:r>
              <a:rPr lang="en-US" dirty="0" smtClean="0">
                <a:solidFill>
                  <a:schemeClr val="tx1"/>
                </a:solidFill>
              </a:rPr>
              <a:t>-un </a:t>
            </a:r>
            <a:r>
              <a:rPr lang="en-US" dirty="0" err="1" smtClean="0">
                <a:solidFill>
                  <a:schemeClr val="tx1"/>
                </a:solidFill>
              </a:rPr>
              <a:t>climat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placut</a:t>
            </a:r>
            <a:endParaRPr lang="en-US" dirty="0" smtClean="0">
              <a:solidFill>
                <a:schemeClr val="tx1"/>
              </a:solidFill>
            </a:endParaRP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S-au </a:t>
            </a:r>
            <a:r>
              <a:rPr lang="en-US" dirty="0" err="1" smtClean="0">
                <a:solidFill>
                  <a:schemeClr val="tx1"/>
                </a:solidFill>
              </a:rPr>
              <a:t>atins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toate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obiectivele</a:t>
            </a:r>
            <a:endParaRPr lang="en-US" dirty="0">
              <a:solidFill>
                <a:schemeClr val="tx1"/>
              </a:solidFill>
            </a:endParaRP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S-a </a:t>
            </a:r>
            <a:r>
              <a:rPr lang="en-US" dirty="0" err="1" smtClean="0">
                <a:solidFill>
                  <a:schemeClr val="tx1"/>
                </a:solidFill>
              </a:rPr>
              <a:t>respectat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programul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stabilit</a:t>
            </a:r>
            <a:r>
              <a:rPr lang="en-US" dirty="0" smtClean="0">
                <a:solidFill>
                  <a:schemeClr val="tx1"/>
                </a:solidFill>
              </a:rPr>
              <a:t> (</a:t>
            </a:r>
            <a:r>
              <a:rPr lang="en-US" dirty="0" err="1" smtClean="0">
                <a:solidFill>
                  <a:schemeClr val="tx1"/>
                </a:solidFill>
              </a:rPr>
              <a:t>vizite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facultati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dirty="0" err="1" smtClean="0">
                <a:solidFill>
                  <a:schemeClr val="tx1"/>
                </a:solidFill>
              </a:rPr>
              <a:t>expozitia</a:t>
            </a:r>
            <a:r>
              <a:rPr lang="en-US" dirty="0" smtClean="0">
                <a:solidFill>
                  <a:schemeClr val="tx1"/>
                </a:solidFill>
              </a:rPr>
              <a:t> ROBOFEST, masa, </a:t>
            </a:r>
            <a:r>
              <a:rPr lang="en-US" dirty="0" err="1" smtClean="0">
                <a:solidFill>
                  <a:schemeClr val="tx1"/>
                </a:solidFill>
              </a:rPr>
              <a:t>deplasare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 err="1" smtClean="0">
                <a:solidFill>
                  <a:schemeClr val="tx1"/>
                </a:solidFill>
              </a:rPr>
              <a:t>Elevii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participanti</a:t>
            </a:r>
            <a:r>
              <a:rPr lang="en-US" dirty="0" smtClean="0">
                <a:solidFill>
                  <a:schemeClr val="tx1"/>
                </a:solidFill>
              </a:rPr>
              <a:t> au </a:t>
            </a:r>
            <a:r>
              <a:rPr lang="en-US" dirty="0" err="1" smtClean="0">
                <a:solidFill>
                  <a:schemeClr val="tx1"/>
                </a:solidFill>
              </a:rPr>
              <a:t>fost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impresionati</a:t>
            </a:r>
            <a:r>
              <a:rPr lang="en-US" dirty="0" smtClean="0">
                <a:solidFill>
                  <a:schemeClr val="tx1"/>
                </a:solidFill>
              </a:rPr>
              <a:t> de </a:t>
            </a:r>
            <a:r>
              <a:rPr lang="en-US" dirty="0" err="1" smtClean="0">
                <a:solidFill>
                  <a:schemeClr val="tx1"/>
                </a:solidFill>
              </a:rPr>
              <a:t>ceea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ce</a:t>
            </a:r>
            <a:r>
              <a:rPr lang="en-US" dirty="0" smtClean="0">
                <a:solidFill>
                  <a:schemeClr val="tx1"/>
                </a:solidFill>
              </a:rPr>
              <a:t> au </a:t>
            </a:r>
            <a:r>
              <a:rPr lang="en-US" dirty="0" err="1" smtClean="0">
                <a:solidFill>
                  <a:schemeClr val="tx1"/>
                </a:solidFill>
              </a:rPr>
              <a:t>vazut</a:t>
            </a:r>
            <a:r>
              <a:rPr lang="en-US" dirty="0" smtClean="0">
                <a:solidFill>
                  <a:schemeClr val="tx1"/>
                </a:solidFill>
              </a:rPr>
              <a:t> in </a:t>
            </a:r>
            <a:r>
              <a:rPr lang="en-US" dirty="0" err="1" smtClean="0">
                <a:solidFill>
                  <a:schemeClr val="tx1"/>
                </a:solidFill>
              </a:rPr>
              <a:t>cadrul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facultatiilor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vizitate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si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expozitiei</a:t>
            </a:r>
            <a:r>
              <a:rPr lang="en-US" dirty="0" smtClean="0">
                <a:solidFill>
                  <a:schemeClr val="tx1"/>
                </a:solidFill>
              </a:rPr>
              <a:t> ROBOFEST(</a:t>
            </a:r>
            <a:r>
              <a:rPr lang="en-US" dirty="0" err="1" smtClean="0">
                <a:solidFill>
                  <a:schemeClr val="tx1"/>
                </a:solidFill>
              </a:rPr>
              <a:t>laboratoare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dirty="0" err="1" smtClean="0">
                <a:solidFill>
                  <a:schemeClr val="tx1"/>
                </a:solidFill>
              </a:rPr>
              <a:t>sali</a:t>
            </a:r>
            <a:r>
              <a:rPr lang="en-US" dirty="0" smtClean="0">
                <a:solidFill>
                  <a:schemeClr val="tx1"/>
                </a:solidFill>
              </a:rPr>
              <a:t> de curs, </a:t>
            </a:r>
            <a:r>
              <a:rPr lang="en-US" dirty="0" err="1" smtClean="0">
                <a:solidFill>
                  <a:schemeClr val="tx1"/>
                </a:solidFill>
              </a:rPr>
              <a:t>instumente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 err="1" smtClean="0">
                <a:solidFill>
                  <a:schemeClr val="tx1"/>
                </a:solidFill>
              </a:rPr>
              <a:t>Elevii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si</a:t>
            </a:r>
            <a:r>
              <a:rPr lang="en-US" dirty="0" smtClean="0">
                <a:solidFill>
                  <a:schemeClr val="tx1"/>
                </a:solidFill>
              </a:rPr>
              <a:t>-au </a:t>
            </a:r>
            <a:r>
              <a:rPr lang="en-US" dirty="0" err="1" smtClean="0">
                <a:solidFill>
                  <a:schemeClr val="tx1"/>
                </a:solidFill>
              </a:rPr>
              <a:t>completat</a:t>
            </a:r>
            <a:r>
              <a:rPr lang="en-US" dirty="0" smtClean="0">
                <a:solidFill>
                  <a:schemeClr val="tx1"/>
                </a:solidFill>
              </a:rPr>
              <a:t> cu </a:t>
            </a:r>
            <a:r>
              <a:rPr lang="en-US" dirty="0" err="1" smtClean="0">
                <a:solidFill>
                  <a:schemeClr val="tx1"/>
                </a:solidFill>
              </a:rPr>
              <a:t>informatii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noi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cunostiintele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privind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domenile</a:t>
            </a:r>
            <a:r>
              <a:rPr lang="en-US" dirty="0" smtClean="0">
                <a:solidFill>
                  <a:schemeClr val="tx1"/>
                </a:solidFill>
              </a:rPr>
              <a:t> de </a:t>
            </a:r>
            <a:r>
              <a:rPr lang="en-US" dirty="0" err="1" smtClean="0">
                <a:solidFill>
                  <a:schemeClr val="tx1"/>
                </a:solidFill>
              </a:rPr>
              <a:t>activitati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oferite</a:t>
            </a:r>
            <a:r>
              <a:rPr lang="en-US" dirty="0" smtClean="0">
                <a:solidFill>
                  <a:schemeClr val="tx1"/>
                </a:solidFill>
              </a:rPr>
              <a:t> de </a:t>
            </a:r>
            <a:r>
              <a:rPr lang="en-US" dirty="0" err="1" smtClean="0">
                <a:solidFill>
                  <a:schemeClr val="tx1"/>
                </a:solidFill>
              </a:rPr>
              <a:t>facultatiile</a:t>
            </a:r>
            <a:r>
              <a:rPr lang="en-US" dirty="0" smtClean="0">
                <a:solidFill>
                  <a:schemeClr val="tx1"/>
                </a:solidFill>
              </a:rPr>
              <a:t> din </a:t>
            </a:r>
            <a:r>
              <a:rPr lang="en-US" dirty="0" err="1" smtClean="0">
                <a:solidFill>
                  <a:schemeClr val="tx1"/>
                </a:solidFill>
              </a:rPr>
              <a:t>cadrul</a:t>
            </a:r>
            <a:r>
              <a:rPr lang="en-US" dirty="0" smtClean="0">
                <a:solidFill>
                  <a:schemeClr val="tx1"/>
                </a:solidFill>
              </a:rPr>
              <a:t> U.P.B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 err="1" smtClean="0">
                <a:solidFill>
                  <a:schemeClr val="tx1"/>
                </a:solidFill>
              </a:rPr>
              <a:t>Activitatea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realizata</a:t>
            </a:r>
            <a:r>
              <a:rPr lang="en-US" dirty="0" smtClean="0">
                <a:solidFill>
                  <a:schemeClr val="tx1"/>
                </a:solidFill>
              </a:rPr>
              <a:t> s-a  </a:t>
            </a:r>
            <a:r>
              <a:rPr lang="en-US" dirty="0" err="1" smtClean="0">
                <a:solidFill>
                  <a:schemeClr val="tx1"/>
                </a:solidFill>
              </a:rPr>
              <a:t>dovedit</a:t>
            </a:r>
            <a:r>
              <a:rPr lang="en-US" dirty="0" smtClean="0">
                <a:solidFill>
                  <a:schemeClr val="tx1"/>
                </a:solidFill>
              </a:rPr>
              <a:t> a fi </a:t>
            </a:r>
            <a:r>
              <a:rPr lang="en-US" dirty="0" err="1" smtClean="0">
                <a:solidFill>
                  <a:schemeClr val="tx1"/>
                </a:solidFill>
              </a:rPr>
              <a:t>constructiva</a:t>
            </a:r>
            <a:r>
              <a:rPr lang="en-US" dirty="0" smtClean="0">
                <a:solidFill>
                  <a:schemeClr val="tx1"/>
                </a:solidFill>
              </a:rPr>
              <a:t> in </a:t>
            </a:r>
            <a:r>
              <a:rPr lang="en-US" dirty="0" err="1" smtClean="0">
                <a:solidFill>
                  <a:schemeClr val="tx1"/>
                </a:solidFill>
              </a:rPr>
              <a:t>ceea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ce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priveste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orientarea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profesionala</a:t>
            </a:r>
            <a:r>
              <a:rPr lang="en-US" dirty="0" smtClean="0">
                <a:solidFill>
                  <a:schemeClr val="tx1"/>
                </a:solidFill>
              </a:rPr>
              <a:t> a elevilor</a:t>
            </a:r>
          </a:p>
        </p:txBody>
      </p:sp>
    </p:spTree>
    <p:extLst>
      <p:ext uri="{BB962C8B-B14F-4D97-AF65-F5344CB8AC3E}">
        <p14:creationId xmlns:p14="http://schemas.microsoft.com/office/powerpoint/2010/main" val="1856816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/>
            </a:gs>
            <a:gs pos="69000">
              <a:schemeClr val="accent1">
                <a:lumMod val="45000"/>
                <a:lumOff val="55000"/>
              </a:schemeClr>
            </a:gs>
            <a:gs pos="92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6805" y="2124074"/>
            <a:ext cx="10058400" cy="3952875"/>
          </a:xfrm>
        </p:spPr>
        <p:txBody>
          <a:bodyPr wrap="square" tIns="0" numCol="2">
            <a:normAutofit/>
          </a:bodyPr>
          <a:lstStyle/>
          <a:p>
            <a:r>
              <a:rPr lang="en-US" sz="3600" dirty="0" err="1" smtClean="0"/>
              <a:t>Profesori</a:t>
            </a:r>
            <a:r>
              <a:rPr lang="en-US" sz="3600" dirty="0" smtClean="0"/>
              <a:t> </a:t>
            </a:r>
            <a:r>
              <a:rPr lang="en-US" sz="3600" dirty="0" err="1" smtClean="0"/>
              <a:t>Organizatori</a:t>
            </a:r>
            <a:r>
              <a:rPr lang="en-US" sz="3600" dirty="0" smtClean="0"/>
              <a:t> 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 err="1" smtClean="0"/>
              <a:t>Paraschiv</a:t>
            </a:r>
            <a:r>
              <a:rPr lang="en-US" sz="3600" dirty="0" smtClean="0"/>
              <a:t> Liliana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 err="1" smtClean="0"/>
              <a:t>Paun</a:t>
            </a:r>
            <a:r>
              <a:rPr lang="en-US" sz="3600" dirty="0" smtClean="0"/>
              <a:t> Mihaela 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US" sz="3600" dirty="0"/>
          </a:p>
          <a:p>
            <a:pPr marL="0" indent="0">
              <a:buClr>
                <a:schemeClr val="tx1"/>
              </a:buClr>
              <a:buNone/>
            </a:pPr>
            <a:endParaRPr lang="en-US" sz="3600" dirty="0"/>
          </a:p>
          <a:p>
            <a:pPr marL="0" indent="0">
              <a:buClr>
                <a:schemeClr val="tx1"/>
              </a:buClr>
              <a:buNone/>
            </a:pPr>
            <a:r>
              <a:rPr lang="en-US" sz="3600" dirty="0" err="1" smtClean="0"/>
              <a:t>Elevii</a:t>
            </a:r>
            <a:r>
              <a:rPr lang="en-US" sz="3600" dirty="0" smtClean="0"/>
              <a:t> </a:t>
            </a:r>
            <a:r>
              <a:rPr lang="en-US" sz="3600" dirty="0" err="1" smtClean="0"/>
              <a:t>clasei</a:t>
            </a:r>
            <a:r>
              <a:rPr lang="en-US" sz="3600" dirty="0" smtClean="0"/>
              <a:t> a XI-a A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/>
              <a:t> </a:t>
            </a:r>
            <a:r>
              <a:rPr lang="en-US" sz="3600" dirty="0" err="1" smtClean="0"/>
              <a:t>Ionascu</a:t>
            </a:r>
            <a:r>
              <a:rPr lang="en-US" sz="3600" dirty="0" smtClean="0"/>
              <a:t> Andrei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 err="1" smtClean="0"/>
              <a:t>Todea</a:t>
            </a:r>
            <a:r>
              <a:rPr lang="en-US" sz="3600" dirty="0" smtClean="0"/>
              <a:t> Alexandra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6805" y="1028700"/>
            <a:ext cx="72104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/>
              <a:t>Realizatori</a:t>
            </a:r>
            <a:r>
              <a:rPr lang="en-US" sz="5400" dirty="0"/>
              <a:t>:</a:t>
            </a:r>
          </a:p>
          <a:p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902591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RetrospectVTI">
  <a:themeElements>
    <a:clrScheme name="Custom 34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C7016"/>
      </a:accent1>
      <a:accent2>
        <a:srgbClr val="F8931D"/>
      </a:accent2>
      <a:accent3>
        <a:srgbClr val="CE8D3E"/>
      </a:accent3>
      <a:accent4>
        <a:srgbClr val="E64823"/>
      </a:accent4>
      <a:accent5>
        <a:srgbClr val="FFCA08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ct">
      <a:majorFont>
        <a:latin typeface="Bookman Old Style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VTI" id="{ABE3C30C-0FC0-4450-828E-52DE70F1BCCB}" vid="{A6E2497D-935A-4CFD-B9FD-6DCB15FA68B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41">
    <a:dk1>
      <a:sysClr val="windowText" lastClr="000000"/>
    </a:dk1>
    <a:lt1>
      <a:sysClr val="window" lastClr="FFFFFF"/>
    </a:lt1>
    <a:dk2>
      <a:srgbClr val="39302A"/>
    </a:dk2>
    <a:lt2>
      <a:srgbClr val="E5DEDB"/>
    </a:lt2>
    <a:accent1>
      <a:srgbClr val="F36826"/>
    </a:accent1>
    <a:accent2>
      <a:srgbClr val="FB8E09"/>
    </a:accent2>
    <a:accent3>
      <a:srgbClr val="D48B32"/>
    </a:accent3>
    <a:accent4>
      <a:srgbClr val="E64823"/>
    </a:accent4>
    <a:accent5>
      <a:srgbClr val="FFCA08"/>
    </a:accent5>
    <a:accent6>
      <a:srgbClr val="AF695B"/>
    </a:accent6>
    <a:hlink>
      <a:srgbClr val="2998E3"/>
    </a:hlink>
    <a:folHlink>
      <a:srgbClr val="7F723D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F5B1FD9-3BB6-4DA9-A089-3B68C2323D4F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16c05727-aa75-4e4a-9b5f-8a80a1165891"/>
    <ds:schemaRef ds:uri="http://purl.org/dc/dcmitype/"/>
    <ds:schemaRef ds:uri="http://schemas.microsoft.com/office/infopath/2007/PartnerControls"/>
    <ds:schemaRef ds:uri="71af3243-3dd4-4a8d-8c0d-dd76da1f02a5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747A963-53E0-44AF-AF13-963FE676C68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38A3B04-B0F3-4C12-A722-52B5CF6D972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tf33845126_win32</Template>
  <TotalTime>0</TotalTime>
  <Words>290</Words>
  <Application>Microsoft Office PowerPoint</Application>
  <PresentationFormat>Custom</PresentationFormat>
  <Paragraphs>63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1_RetrospectVTI</vt:lpstr>
      <vt:lpstr>Diseminarea activitatii extrascolare la Evenimentul ROBOFEST din cadrul Politehnicii Bucuresti</vt:lpstr>
      <vt:lpstr>Grup Tinta : Elevii claselor a XI- a si a XII-a din cadrul  Liceului Teoretic “Lucian Blaga” Constanta </vt:lpstr>
      <vt:lpstr>PowerPoint Presentation</vt:lpstr>
      <vt:lpstr>PowerPoint Presentation</vt:lpstr>
      <vt:lpstr>PowerPoint Presentation</vt:lpstr>
      <vt:lpstr>Desfasurarea Activitatii</vt:lpstr>
      <vt:lpstr>Centrul de Cercetari Avansate pentru materiale,produse si procese inovative </vt:lpstr>
      <vt:lpstr>Expozitie ROBOFEST</vt:lpstr>
      <vt:lpstr>Turul Facultatii de Inginerie Industriala si Robotica + Workshop</vt:lpstr>
      <vt:lpstr>Plimbare Campus U.P.B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2022-11-10T08:24:03Z</dcterms:created>
  <dcterms:modified xsi:type="dcterms:W3CDTF">2022-11-11T17:53:24Z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