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4"/>
  </p:sldMasterIdLst>
  <p:notesMasterIdLst>
    <p:notesMasterId r:id="rId12"/>
  </p:notesMasterIdLst>
  <p:handoutMasterIdLst>
    <p:handoutMasterId r:id="rId13"/>
  </p:handoutMasterIdLst>
  <p:sldIdLst>
    <p:sldId id="1865" r:id="rId5"/>
    <p:sldId id="1866" r:id="rId6"/>
    <p:sldId id="1867" r:id="rId7"/>
    <p:sldId id="1869" r:id="rId8"/>
    <p:sldId id="1870" r:id="rId9"/>
    <p:sldId id="1872" r:id="rId10"/>
    <p:sldId id="1875" r:id="rId11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t 1" id="{1CA46CF7-019E-4A07-AEE4-E178E9B912FC}">
          <p14:sldIdLst>
            <p14:sldId id="1865"/>
            <p14:sldId id="1866"/>
            <p14:sldId id="1867"/>
            <p14:sldId id="1869"/>
            <p14:sldId id="1870"/>
            <p14:sldId id="1872"/>
            <p14:sldId id="18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552" userDrawn="1">
          <p15:clr>
            <a:srgbClr val="A4A3A4"/>
          </p15:clr>
        </p15:guide>
        <p15:guide id="3" pos="7200" userDrawn="1">
          <p15:clr>
            <a:srgbClr val="A4A3A4"/>
          </p15:clr>
        </p15:guide>
        <p15:guide id="4" pos="43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68"/>
    <a:srgbClr val="FF2625"/>
    <a:srgbClr val="007788"/>
    <a:srgbClr val="297C2A"/>
    <a:srgbClr val="FE4387"/>
    <a:srgbClr val="F69000"/>
    <a:srgbClr val="01C2D1"/>
    <a:srgbClr val="D6D734"/>
    <a:srgbClr val="3B2E58"/>
    <a:srgbClr val="6B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41" autoAdjust="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>
        <p:guide orient="horz" pos="2184"/>
        <p:guide pos="552"/>
        <p:guide pos="7200"/>
        <p:guide pos="4368"/>
      </p:guideLst>
    </p:cSldViewPr>
  </p:slideViewPr>
  <p:outlineViewPr>
    <p:cViewPr>
      <p:scale>
        <a:sx n="33" d="100"/>
        <a:sy n="33" d="100"/>
      </p:scale>
      <p:origin x="0" y="-244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2684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0E63EFB-A45E-45D2-917C-2262C9B2BC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7B3576-EAA7-4886-8787-F094B8D8EE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40A2C-D4F8-447C-8646-65B623846323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69D18-8FB0-418D-B70C-328BCC81257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E3EAB1-782C-4544-A059-833371A45B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CE8B11-E9E4-46BC-B69D-DFCBD15173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8142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9F622F8-1824-4338-8C3C-5529D3BDEF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18DDD53-BB38-4118-BC75-9CE27D49C55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6C03B6F7-B1AE-4118-ABA2-FFEC9B8F0E9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646F5356-BDE8-43C1-9587-85323D02B19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89912C35-11A9-4DA7-8476-F1823F658CA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7180ED79-CEC3-4FB9-B511-8597B20A0C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EB7EE2-04A2-4FB2-9625-C9C73AC4D32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FA4671F7-4D2C-4B1E-AED7-24676BE8B4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7842D7-C728-4EBD-982B-B8BE79E4DBBE}" type="slidenum">
              <a:rPr lang="en-US" altLang="en-US"/>
              <a:pPr eaLnBrk="1" hangingPunct="1"/>
              <a:t>1</a:t>
            </a:fld>
            <a:endParaRPr lang="en-US" altLang="en-US" dirty="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D8E83BD0-7AE4-4323-9047-FC368929C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FDECF5EC-C5EC-4723-8F4F-A75A20018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350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0672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7737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441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93910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FA415FA-D077-4CB7-8CBC-8F39C7C517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0480" y="2770632"/>
            <a:ext cx="7443216" cy="1325563"/>
          </a:xfrm>
        </p:spPr>
        <p:txBody>
          <a:bodyPr anchor="ctr">
            <a:normAutofit/>
          </a:bodyPr>
          <a:lstStyle>
            <a:lvl1pPr algn="ctr">
              <a:defRPr sz="4800" b="1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484D66F-7657-44F5-BAE9-F676B76CBA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0" y="0"/>
            <a:ext cx="3800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308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hoto Cont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B1932CF-F265-4AEE-8704-F42C01AFB4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02624" y="715962"/>
            <a:ext cx="4227375" cy="4727907"/>
          </a:xfrm>
          <a:solidFill>
            <a:schemeClr val="accent3">
              <a:lumMod val="75000"/>
            </a:schemeClr>
          </a:solidFill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4D0D78-72DF-43BD-8B4F-DE52DA013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5334000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AFD71A9-C105-43A7-88DA-9FFC5174CC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000750"/>
            <a:ext cx="121920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059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Cont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89E410BA-B0FE-4F0E-8BE5-D33CC01663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0" y="3444081"/>
            <a:ext cx="4572000" cy="2362200"/>
          </a:xfrm>
          <a:solidFill>
            <a:schemeClr val="accent3">
              <a:lumMod val="75000"/>
            </a:schemeClr>
          </a:solidFill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827A95C0-AE8D-46E1-9EF9-64504CBEF9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8000" y="715963"/>
            <a:ext cx="4572000" cy="2362200"/>
          </a:xfrm>
          <a:solidFill>
            <a:schemeClr val="accent3">
              <a:lumMod val="75000"/>
            </a:schemeClr>
          </a:solidFill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74AC9B3-247D-45E3-9C91-C248ADAFBA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000750"/>
            <a:ext cx="12192000" cy="85725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B8295CA-882D-4533-80DA-6D6EA0125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5334000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292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7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6477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8" name="Graphic 7" hidden="1">
            <a:extLst>
              <a:ext uri="{FF2B5EF4-FFF2-40B4-BE49-F238E27FC236}">
                <a16:creationId xmlns:a16="http://schemas.microsoft.com/office/drawing/2014/main" id="{606CCDFE-8488-471E-A2E2-3C7504F25F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3874" y="0"/>
            <a:ext cx="3558126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A7A9776-2781-49A6-AD44-CE45C0543F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0" y="0"/>
            <a:ext cx="3810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2FE0FB-930A-4056-8430-A6353A5DA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6477000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28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 Yellow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6477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8" name="Graphic 7" hidden="1">
            <a:extLst>
              <a:ext uri="{FF2B5EF4-FFF2-40B4-BE49-F238E27FC236}">
                <a16:creationId xmlns:a16="http://schemas.microsoft.com/office/drawing/2014/main" id="{606CCDFE-8488-471E-A2E2-3C7504F25F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3874" y="0"/>
            <a:ext cx="3558126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A7A9776-2781-49A6-AD44-CE45C0543F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0" y="0"/>
            <a:ext cx="3810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2FE0FB-930A-4056-8430-A6353A5DA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6477000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49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3900" y="1905000"/>
            <a:ext cx="6955734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3" name="Graphic 12" hidden="1">
            <a:extLst>
              <a:ext uri="{FF2B5EF4-FFF2-40B4-BE49-F238E27FC236}">
                <a16:creationId xmlns:a16="http://schemas.microsoft.com/office/drawing/2014/main" id="{8393C3A4-D09E-47EB-B9F0-C1DDDEB3B1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0" y="0"/>
            <a:ext cx="3810000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829B5F1-1C12-4A1B-A83C-BFE17D26D9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3810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62E947-C679-46EB-896A-20E355781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3898" y="715961"/>
            <a:ext cx="6955735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i="0" cap="none" spc="-50" baseline="0">
                <a:ln w="3175">
                  <a:noFill/>
                </a:ln>
                <a:solidFill>
                  <a:schemeClr val="tx1"/>
                </a:solidFill>
                <a:effectLst/>
                <a:ea typeface="+mn-ea"/>
                <a:cs typeface="Segoe UI" pitchFamily="34" charset="0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19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6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 Yellow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3900" y="1905000"/>
            <a:ext cx="6955734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3" name="Graphic 12" hidden="1">
            <a:extLst>
              <a:ext uri="{FF2B5EF4-FFF2-40B4-BE49-F238E27FC236}">
                <a16:creationId xmlns:a16="http://schemas.microsoft.com/office/drawing/2014/main" id="{8393C3A4-D09E-47EB-B9F0-C1DDDEB3B1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0" y="0"/>
            <a:ext cx="3810000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829B5F1-1C12-4A1B-A83C-BFE17D26D9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3810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62E947-C679-46EB-896A-20E355781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3898" y="715961"/>
            <a:ext cx="6955735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i="0" cap="none" spc="-50" baseline="0">
                <a:ln w="3175">
                  <a:noFill/>
                </a:ln>
                <a:solidFill>
                  <a:schemeClr val="accent1"/>
                </a:solidFill>
                <a:effectLst/>
                <a:ea typeface="+mn-ea"/>
                <a:cs typeface="Segoe UI" pitchFamily="34" charset="0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19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6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etti Content Pur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75104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 with border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EE98737-74D2-46C7-8655-74871A4203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31248"/>
            <a:ext cx="12192000" cy="42862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146B861-BC3C-4898-95DE-944AB08755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340659"/>
            <a:ext cx="121920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4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104" userDrawn="1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16" userDrawn="1">
          <p15:clr>
            <a:srgbClr val="5ACBF0"/>
          </p15:clr>
        </p15:guide>
        <p15:guide id="4" orient="horz" pos="1560" userDrawn="1">
          <p15:clr>
            <a:srgbClr val="5ACBF0"/>
          </p15:clr>
        </p15:guide>
        <p15:guide id="5" orient="horz" pos="393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etti Content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75104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 with border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4FBE5B2-2D6A-4DC6-9944-CF3D7EC50A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31248"/>
            <a:ext cx="12192000" cy="42862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9407BD0-C2EE-44A7-8749-433953FD1F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340659"/>
            <a:ext cx="121920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05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84" userDrawn="1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16" userDrawn="1">
          <p15:clr>
            <a:srgbClr val="5ACBF0"/>
          </p15:clr>
        </p15:guide>
        <p15:guide id="4" orient="horz" pos="4128" userDrawn="1">
          <p15:clr>
            <a:srgbClr val="5ACBF0"/>
          </p15:clr>
        </p15:guide>
        <p15:guide id="5" orient="horz" pos="393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Pattern Blac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EEF53A4-35A6-4E43-B220-67DA381C59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7724906-4405-47F4-B533-7291B003B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75104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Text Here</a:t>
            </a:r>
          </a:p>
        </p:txBody>
      </p:sp>
      <p:pic>
        <p:nvPicPr>
          <p:cNvPr id="6" name="Graphic 5" hidden="1">
            <a:extLst>
              <a:ext uri="{FF2B5EF4-FFF2-40B4-BE49-F238E27FC236}">
                <a16:creationId xmlns:a16="http://schemas.microsoft.com/office/drawing/2014/main" id="{1979441F-BDF5-41C8-933A-7E284F6703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852905"/>
            <a:ext cx="12192000" cy="85725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E4C7544D-BD57-4504-AC5A-951E353C248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833855"/>
            <a:ext cx="121920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78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Pattern Whi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BC00585D-E155-409A-899A-29BDF4E57F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6577"/>
            <a:ext cx="10668000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text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944D9B-AA15-4DB5-AE58-0FA514F6FE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90699"/>
            <a:ext cx="10668000" cy="6858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066358F-3531-4B96-B041-02BD184014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833855"/>
            <a:ext cx="121920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204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E65ED86-A26C-479A-8393-0BFDCBCD43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83952"/>
            <a:ext cx="10668000" cy="111164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E4664-9EEE-4A2F-B223-5F295C6BF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715964"/>
            <a:ext cx="10667999" cy="646332"/>
          </a:xfrm>
        </p:spPr>
        <p:txBody>
          <a:bodyPr vert="horz" lIns="0" tIns="45720" rIns="91440" bIns="45720" rtlCol="0">
            <a:normAutofit/>
          </a:bodyPr>
          <a:lstStyle>
            <a:lvl1pPr>
              <a:defRPr lang="en-US" sz="4000" dirty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512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1B9BC-7BE7-4893-90FD-CC95830FD8F2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270E-046A-4C23-BC98-E307A7DD6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21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64696-E1F3-49EF-AEC8-730A16D9A23F}" type="datetimeFigureOut">
              <a:rPr lang="en-US" altLang="en-US" smtClean="0"/>
              <a:pPr/>
              <a:t>11/24/2022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55864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9" r:id="rId5"/>
    <p:sldLayoutId id="2147483730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CA7E8EA-FF4D-4A68-97F9-3EBE97F7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496" y="3043645"/>
            <a:ext cx="7442791" cy="1325563"/>
          </a:xfrm>
        </p:spPr>
        <p:txBody>
          <a:bodyPr>
            <a:noAutofit/>
          </a:bodyPr>
          <a:lstStyle/>
          <a:p>
            <a:r>
              <a:rPr lang="ro-RO" dirty="0">
                <a:solidFill>
                  <a:schemeClr val="accent4">
                    <a:lumMod val="75000"/>
                  </a:schemeClr>
                </a:solidFill>
              </a:rPr>
              <a:t>PAȘI PRIN ISTORIA ȘI TRADIȚIILE ROMÂNILOR</a:t>
            </a:r>
            <a:br>
              <a:rPr lang="ro-RO" dirty="0">
                <a:solidFill>
                  <a:schemeClr val="accent3"/>
                </a:solidFill>
              </a:rPr>
            </a:br>
            <a:br>
              <a:rPr lang="ro-RO" dirty="0">
                <a:solidFill>
                  <a:schemeClr val="accent3"/>
                </a:solidFill>
              </a:rPr>
            </a:br>
            <a:r>
              <a:rPr lang="ro-RO" sz="3600" dirty="0">
                <a:solidFill>
                  <a:schemeClr val="accent3"/>
                </a:solidFill>
              </a:rPr>
              <a:t>Excursie în orașul Târgoviște</a:t>
            </a:r>
            <a:br>
              <a:rPr lang="ro-RO" dirty="0">
                <a:solidFill>
                  <a:schemeClr val="accent3"/>
                </a:solidFill>
              </a:rPr>
            </a:br>
            <a:r>
              <a:rPr lang="ro-RO" sz="3600" dirty="0">
                <a:solidFill>
                  <a:schemeClr val="accent4">
                    <a:lumMod val="75000"/>
                  </a:schemeClr>
                </a:solidFill>
              </a:rPr>
              <a:t>19 noiembrie 2022</a:t>
            </a:r>
            <a:br>
              <a:rPr lang="ro-RO" dirty="0">
                <a:solidFill>
                  <a:schemeClr val="accent3"/>
                </a:solidFill>
              </a:rPr>
            </a:br>
            <a:br>
              <a:rPr lang="ro-RO" dirty="0">
                <a:solidFill>
                  <a:schemeClr val="accent3"/>
                </a:solidFill>
              </a:rPr>
            </a:br>
            <a:r>
              <a:rPr lang="ro-RO" sz="2000" dirty="0">
                <a:solidFill>
                  <a:schemeClr val="accent3"/>
                </a:solidFill>
              </a:rPr>
              <a:t>prof. înv. primar Șoptelea Camelia</a:t>
            </a:r>
            <a:br>
              <a:rPr lang="ro-RO" sz="2000" dirty="0">
                <a:solidFill>
                  <a:schemeClr val="accent3"/>
                </a:solidFill>
              </a:rPr>
            </a:br>
            <a:r>
              <a:rPr lang="ro-RO" sz="2000" dirty="0">
                <a:solidFill>
                  <a:schemeClr val="accent3"/>
                </a:solidFill>
              </a:rPr>
              <a:t>prof. înv. primar Stoica Cosmina Luiza</a:t>
            </a:r>
            <a:br>
              <a:rPr lang="ro-RO" sz="2000" dirty="0">
                <a:solidFill>
                  <a:schemeClr val="accent3"/>
                </a:solidFill>
              </a:rPr>
            </a:br>
            <a:br>
              <a:rPr lang="ro-RO" sz="2000" dirty="0">
                <a:solidFill>
                  <a:schemeClr val="accent3"/>
                </a:solidFill>
              </a:rPr>
            </a:br>
            <a:br>
              <a:rPr lang="ro-RO" sz="2000" dirty="0">
                <a:solidFill>
                  <a:schemeClr val="accent3"/>
                </a:solidFill>
              </a:rPr>
            </a:br>
            <a:r>
              <a:rPr lang="ro-RO" sz="2000" dirty="0">
                <a:solidFill>
                  <a:schemeClr val="accent3"/>
                </a:solidFill>
              </a:rPr>
              <a:t>Liceul Teoretic Lucian Blaga Constanța</a:t>
            </a:r>
            <a:br>
              <a:rPr lang="ro-RO" sz="2000" dirty="0">
                <a:solidFill>
                  <a:schemeClr val="accent3"/>
                </a:solidFill>
              </a:rPr>
            </a:br>
            <a:r>
              <a:rPr lang="ro-RO" sz="2000" dirty="0">
                <a:solidFill>
                  <a:schemeClr val="accent3"/>
                </a:solidFill>
              </a:rPr>
              <a:t>clasele a III-a B și a III-a D</a:t>
            </a:r>
            <a:endParaRPr lang="en-US" sz="20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525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36812B-2065-4A2B-B59B-8957022687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504" y="502328"/>
            <a:ext cx="7920361" cy="3276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o-RO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SCOP:</a:t>
            </a:r>
          </a:p>
          <a:p>
            <a:r>
              <a:rPr lang="ro-RO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- Familiarizarea elevilor cu locurile încărcate de istorie ale românilor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o-RO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-Inițierea elevilor în meșteșugurile tradiționale (confecționarea și decorarea obiectelor mici, din lemn)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16A647-4734-B491-FCA6-673F0BB13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76" y="2481447"/>
            <a:ext cx="4017148" cy="22596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9D3C62-4457-3B18-9496-F9EF04805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684" y="2481446"/>
            <a:ext cx="4017149" cy="22596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005B9F-51DF-976A-8596-2A09EED6871C}"/>
              </a:ext>
            </a:extLst>
          </p:cNvPr>
          <p:cNvSpPr txBox="1"/>
          <p:nvPr/>
        </p:nvSpPr>
        <p:spPr>
          <a:xfrm>
            <a:off x="362504" y="5086905"/>
            <a:ext cx="7804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/>
              <a:t>La </a:t>
            </a:r>
            <a:r>
              <a:rPr lang="ro-RO" b="1" u="sng" dirty="0"/>
              <a:t>Atelierul de tâmplărie </a:t>
            </a:r>
            <a:r>
              <a:rPr lang="ro-RO" b="1" dirty="0"/>
              <a:t>din comuna Ulmi, în apropierea orașului Târgoviște, elevii au aflat informații despre meșteșugul tâmplăriei, putând să observe unelte și mașinării puse în funcțiune chiar sub privirile lor curioase.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5190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FCBB484-CDA9-6007-9499-5160DA4F8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852" y="1130238"/>
            <a:ext cx="5337452" cy="30023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EB7F04-10F6-9205-6124-20A4A2FBA3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1720" y="1120805"/>
            <a:ext cx="4015666" cy="30117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7D6D559-1D7F-CDF7-9487-6D62238A3ECC}"/>
              </a:ext>
            </a:extLst>
          </p:cNvPr>
          <p:cNvSpPr txBox="1"/>
          <p:nvPr/>
        </p:nvSpPr>
        <p:spPr>
          <a:xfrm>
            <a:off x="665825" y="4731798"/>
            <a:ext cx="100495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b="1" dirty="0">
                <a:solidFill>
                  <a:srgbClr val="FFC000"/>
                </a:solidFill>
              </a:rPr>
              <a:t>Într-un decor cu parfum de poveste, elevii au participat la un atelier de pictură pe lemn. Fiecare a primit un mic Turn al Chindiei, traforat, pe care a combinat acuarele și și-a confecționat astfel un frumos suvenir, care să le amintească de orașul Târgoviște.</a:t>
            </a:r>
            <a:endParaRPr lang="en-US" sz="2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62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9D08D5D-9584-7233-2021-F5C6FA260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58" y="392835"/>
            <a:ext cx="5143131" cy="38573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6F681BE-1969-F904-98C7-2C833A513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1410" y="392835"/>
            <a:ext cx="5143130" cy="385734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A7746FE-7567-277C-1807-CE9C43136742}"/>
              </a:ext>
            </a:extLst>
          </p:cNvPr>
          <p:cNvSpPr txBox="1"/>
          <p:nvPr/>
        </p:nvSpPr>
        <p:spPr>
          <a:xfrm>
            <a:off x="2789068" y="4545366"/>
            <a:ext cx="68446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FFC000"/>
                </a:solidFill>
              </a:rPr>
              <a:t>Muzeul Național al Poliției Române </a:t>
            </a:r>
          </a:p>
          <a:p>
            <a:pPr algn="ctr"/>
            <a:r>
              <a:rPr lang="ro-RO" sz="2800" b="1" dirty="0">
                <a:solidFill>
                  <a:srgbClr val="FFC000"/>
                </a:solidFill>
              </a:rPr>
              <a:t>Târgoviște</a:t>
            </a:r>
            <a:endParaRPr lang="en-US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78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6D2B69B-52F1-11CB-EDC4-CA7FC1F4E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6174" y="951575"/>
            <a:ext cx="4802820" cy="27015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233D05-FF91-F795-CF30-BB40A952A1BB}"/>
              </a:ext>
            </a:extLst>
          </p:cNvPr>
          <p:cNvSpPr txBox="1"/>
          <p:nvPr/>
        </p:nvSpPr>
        <p:spPr>
          <a:xfrm>
            <a:off x="3906174" y="257452"/>
            <a:ext cx="770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5C68"/>
                </a:solidFill>
              </a:rPr>
              <a:t>Curtea Domnească Târgoviște</a:t>
            </a:r>
            <a:endParaRPr lang="en-US" sz="2800" b="1" dirty="0">
              <a:solidFill>
                <a:srgbClr val="005C68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FA5C09-D979-849E-0B5D-F9CC1D9F1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2742" y="3758027"/>
            <a:ext cx="5511063" cy="309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67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6FE1E04-01FF-A4AB-3DD1-2FB47389D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88" y="686847"/>
            <a:ext cx="4690369" cy="35177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51D7576-C5F6-2ED9-EECD-E995FC3A9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1506" y="686847"/>
            <a:ext cx="4690372" cy="35177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737C7DC-E6C8-ECA3-7203-3EEFE2422F73}"/>
              </a:ext>
            </a:extLst>
          </p:cNvPr>
          <p:cNvSpPr txBox="1"/>
          <p:nvPr/>
        </p:nvSpPr>
        <p:spPr>
          <a:xfrm>
            <a:off x="1260629" y="4640680"/>
            <a:ext cx="83893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5C68"/>
                </a:solidFill>
              </a:rPr>
              <a:t>Muzeul Tiparului și al Cărții Vechi Românești</a:t>
            </a:r>
          </a:p>
          <a:p>
            <a:pPr algn="ctr"/>
            <a:r>
              <a:rPr lang="ro-RO" sz="2800" b="1" dirty="0">
                <a:solidFill>
                  <a:srgbClr val="005C68"/>
                </a:solidFill>
              </a:rPr>
              <a:t>Târgoviște</a:t>
            </a:r>
            <a:endParaRPr lang="en-US" sz="2800" b="1" dirty="0">
              <a:solidFill>
                <a:srgbClr val="005C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66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653DC1E-A242-ACC8-0AD0-CF00F7E07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528" y="486053"/>
            <a:ext cx="8984202" cy="505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8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Custom 24">
      <a:dk1>
        <a:srgbClr val="000000"/>
      </a:dk1>
      <a:lt1>
        <a:srgbClr val="FFFFFF"/>
      </a:lt1>
      <a:dk2>
        <a:srgbClr val="000000"/>
      </a:dk2>
      <a:lt2>
        <a:srgbClr val="E6E6E6"/>
      </a:lt2>
      <a:accent1>
        <a:srgbClr val="264653"/>
      </a:accent1>
      <a:accent2>
        <a:srgbClr val="2A9D8F"/>
      </a:accent2>
      <a:accent3>
        <a:srgbClr val="E9C46A"/>
      </a:accent3>
      <a:accent4>
        <a:srgbClr val="F4A261"/>
      </a:accent4>
      <a:accent5>
        <a:srgbClr val="E76F51"/>
      </a:accent5>
      <a:accent6>
        <a:srgbClr val="FFFFFF"/>
      </a:accent6>
      <a:hlink>
        <a:srgbClr val="FFFFFF"/>
      </a:hlink>
      <a:folHlink>
        <a:srgbClr val="FFFFFF"/>
      </a:folHlink>
    </a:clrScheme>
    <a:fontScheme name="Heritage and History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ck History Month_TM10103076_Win32_LH_v4" id="{5AE25372-5B71-4B3F-A332-C4D84C968E46}" vid="{07F4610E-88B6-4CC8-AAA7-899DFEA9E17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CFAAC47-BD84-465D-B982-7A75BCC08F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A967B1-A0A0-415E-82CC-A85AEE3A67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89EEA4-141F-4066-B57B-E44468FB3D6E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Black History Month presentation</Template>
  <TotalTime>33</TotalTime>
  <Words>186</Words>
  <Application>Microsoft Office PowerPoint</Application>
  <PresentationFormat>Widescreen</PresentationFormat>
  <Paragraphs>15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Segoe UI</vt:lpstr>
      <vt:lpstr>Tahoma</vt:lpstr>
      <vt:lpstr>Times New Roman</vt:lpstr>
      <vt:lpstr>2_Office Theme</vt:lpstr>
      <vt:lpstr>PAȘI PRIN ISTORIA ȘI TRADIȚIILE ROMÂNILOR  Excursie în orașul Târgoviște 19 noiembrie 2022  prof. înv. primar Șoptelea Camelia prof. înv. primar Stoica Cosmina Luiza   Liceul Teoretic Lucian Blaga Constanța clasele a III-a B și a III-a 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History Month</dc:title>
  <dc:subject/>
  <dc:creator>SOPTELEA CS ALICE ALEXANDRA</dc:creator>
  <cp:keywords/>
  <dc:description/>
  <cp:lastModifiedBy>SOPTELEA CS ALICE ALEXANDRA</cp:lastModifiedBy>
  <cp:revision>12</cp:revision>
  <dcterms:created xsi:type="dcterms:W3CDTF">2022-11-24T20:19:41Z</dcterms:created>
  <dcterms:modified xsi:type="dcterms:W3CDTF">2022-11-24T20:53:16Z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