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9"/>
  </p:notesMasterIdLst>
  <p:sldIdLst>
    <p:sldId id="256" r:id="rId3"/>
    <p:sldId id="257" r:id="rId4"/>
    <p:sldId id="260" r:id="rId5"/>
    <p:sldId id="275" r:id="rId6"/>
    <p:sldId id="276" r:id="rId7"/>
    <p:sldId id="277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9452E80-FB9F-4BFA-B0C1-792C7E2E4D6C}">
  <a:tblStyle styleId="{B9452E80-FB9F-4BFA-B0C1-792C7E2E4D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1367cc8b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1367cc8b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645fea703d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645fea703d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4152eea1af_1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4152eea1af_1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10" name="Google Shape;10;p2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713225" y="962100"/>
            <a:ext cx="5253300" cy="273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3225" y="3702000"/>
            <a:ext cx="5253300" cy="47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l="357" r="347"/>
          <a:stretch/>
        </p:blipFill>
        <p:spPr>
          <a:xfrm>
            <a:off x="-107572" y="0"/>
            <a:ext cx="1258449" cy="90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3">
            <a:alphaModFix/>
          </a:blip>
          <a:srcRect l="347" r="357"/>
          <a:stretch/>
        </p:blipFill>
        <p:spPr>
          <a:xfrm rot="10800000" flipH="1">
            <a:off x="-25675" y="4353479"/>
            <a:ext cx="1094649" cy="78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4439301" y="2334371"/>
            <a:ext cx="39915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sz="5000" b="1">
                <a:solidFill>
                  <a:schemeClr val="dk1"/>
                </a:solidFill>
              </a:defRPr>
            </a:lvl1pPr>
            <a:lvl2pPr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4420056" y="1183675"/>
            <a:ext cx="1204500" cy="1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5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4439301" y="3229773"/>
            <a:ext cx="39915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grpSp>
        <p:nvGrpSpPr>
          <p:cNvPr id="20" name="Google Shape;20;p3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21" name="Google Shape;21;p3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9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13225" y="1112200"/>
            <a:ext cx="7717500" cy="34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9pPr>
          </a:lstStyle>
          <a:p>
            <a:endParaRPr/>
          </a:p>
        </p:txBody>
      </p:sp>
      <p:grpSp>
        <p:nvGrpSpPr>
          <p:cNvPr id="26" name="Google Shape;26;p4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27" name="Google Shape;27;p4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4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t="670" b="670"/>
          <a:stretch/>
        </p:blipFill>
        <p:spPr>
          <a:xfrm rot="-4894761">
            <a:off x="32042" y="4284009"/>
            <a:ext cx="671791" cy="919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4"/>
          <p:cNvPicPr preferRelativeResize="0"/>
          <p:nvPr/>
        </p:nvPicPr>
        <p:blipFill rotWithShape="1">
          <a:blip r:embed="rId2">
            <a:alphaModFix/>
          </a:blip>
          <a:srcRect t="670" b="670"/>
          <a:stretch/>
        </p:blipFill>
        <p:spPr>
          <a:xfrm rot="5905227">
            <a:off x="8309343" y="23960"/>
            <a:ext cx="753114" cy="1031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5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33" name="Google Shape;33;p5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5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9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41200" y="2598200"/>
            <a:ext cx="2490600" cy="11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5869200" y="2598200"/>
            <a:ext cx="2490600" cy="11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title" idx="3"/>
          </p:nvPr>
        </p:nvSpPr>
        <p:spPr>
          <a:xfrm>
            <a:off x="837747" y="2113875"/>
            <a:ext cx="249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 idx="4"/>
          </p:nvPr>
        </p:nvSpPr>
        <p:spPr>
          <a:xfrm>
            <a:off x="5865750" y="2113875"/>
            <a:ext cx="249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pic>
        <p:nvPicPr>
          <p:cNvPr id="40" name="Google Shape;40;p5"/>
          <p:cNvPicPr preferRelativeResize="0"/>
          <p:nvPr/>
        </p:nvPicPr>
        <p:blipFill rotWithShape="1">
          <a:blip r:embed="rId2">
            <a:alphaModFix/>
          </a:blip>
          <a:srcRect l="357" r="347"/>
          <a:stretch/>
        </p:blipFill>
        <p:spPr>
          <a:xfrm rot="10800000" flipH="1">
            <a:off x="2" y="4172149"/>
            <a:ext cx="1344700" cy="96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5"/>
          <p:cNvPicPr preferRelativeResize="0"/>
          <p:nvPr/>
        </p:nvPicPr>
        <p:blipFill rotWithShape="1">
          <a:blip r:embed="rId2">
            <a:alphaModFix/>
          </a:blip>
          <a:srcRect l="357" r="347"/>
          <a:stretch/>
        </p:blipFill>
        <p:spPr>
          <a:xfrm rot="10800000">
            <a:off x="7799302" y="4172149"/>
            <a:ext cx="1344700" cy="9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6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44" name="Google Shape;44;p6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6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9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786875" y="1524425"/>
            <a:ext cx="330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4916325" y="2140675"/>
            <a:ext cx="3050700" cy="1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50" name="Google Shape;50;p7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51" name="Google Shape;51;p7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7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3" name="Google Shape;53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608587" y="-40825"/>
            <a:ext cx="5642825" cy="5642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Google Shape;54;p7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55" name="Google Shape;55;p7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7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7" name="Google Shape;57;p7"/>
          <p:cNvPicPr preferRelativeResize="0"/>
          <p:nvPr/>
        </p:nvPicPr>
        <p:blipFill rotWithShape="1">
          <a:blip r:embed="rId3">
            <a:alphaModFix/>
          </a:blip>
          <a:srcRect l="357" r="347"/>
          <a:stretch/>
        </p:blipFill>
        <p:spPr>
          <a:xfrm>
            <a:off x="-189475" y="-76050"/>
            <a:ext cx="1258449" cy="90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l="347" r="357"/>
          <a:stretch/>
        </p:blipFill>
        <p:spPr>
          <a:xfrm rot="10800000" flipH="1">
            <a:off x="-25675" y="4353479"/>
            <a:ext cx="1094649" cy="78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7"/>
          <p:cNvPicPr preferRelativeResize="0"/>
          <p:nvPr/>
        </p:nvPicPr>
        <p:blipFill rotWithShape="1">
          <a:blip r:embed="rId4">
            <a:alphaModFix/>
          </a:blip>
          <a:srcRect t="670" b="680"/>
          <a:stretch/>
        </p:blipFill>
        <p:spPr>
          <a:xfrm rot="5905218">
            <a:off x="8776664" y="2236219"/>
            <a:ext cx="665172" cy="91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1673574" y="-499325"/>
            <a:ext cx="5642825" cy="5642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Google Shape;62;p8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63" name="Google Shape;63;p8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8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8"/>
          <p:cNvSpPr txBox="1">
            <a:spLocks noGrp="1"/>
          </p:cNvSpPr>
          <p:nvPr>
            <p:ph type="title"/>
          </p:nvPr>
        </p:nvSpPr>
        <p:spPr>
          <a:xfrm>
            <a:off x="1398050" y="539500"/>
            <a:ext cx="6367800" cy="40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pic>
        <p:nvPicPr>
          <p:cNvPr id="66" name="Google Shape;6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646129">
            <a:off x="7521385" y="654642"/>
            <a:ext cx="698658" cy="81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950" y="3152966"/>
            <a:ext cx="729225" cy="769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875" y="735126"/>
            <a:ext cx="729225" cy="80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65850" y="3715398"/>
            <a:ext cx="468750" cy="89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47711" y="1506447"/>
            <a:ext cx="888975" cy="891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8604" y="1714542"/>
            <a:ext cx="729225" cy="72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4672" y="4263825"/>
            <a:ext cx="837854" cy="84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5400000" flipH="1">
            <a:off x="8398648" y="2641448"/>
            <a:ext cx="660451" cy="90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727200">
            <a:off x="3957362" y="-192587"/>
            <a:ext cx="5642825" cy="5642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9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77" name="Google Shape;77;p9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9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" name="Google Shape;79;p9"/>
          <p:cNvSpPr txBox="1">
            <a:spLocks noGrp="1"/>
          </p:cNvSpPr>
          <p:nvPr>
            <p:ph type="title"/>
          </p:nvPr>
        </p:nvSpPr>
        <p:spPr>
          <a:xfrm>
            <a:off x="713225" y="1171429"/>
            <a:ext cx="4045200" cy="19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subTitle" idx="1"/>
          </p:nvPr>
        </p:nvSpPr>
        <p:spPr>
          <a:xfrm>
            <a:off x="713225" y="3098925"/>
            <a:ext cx="4045200" cy="98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81" name="Google Shape;81;p9"/>
          <p:cNvPicPr preferRelativeResize="0"/>
          <p:nvPr/>
        </p:nvPicPr>
        <p:blipFill rotWithShape="1">
          <a:blip r:embed="rId3">
            <a:alphaModFix/>
          </a:blip>
          <a:srcRect t="670" b="680"/>
          <a:stretch/>
        </p:blipFill>
        <p:spPr>
          <a:xfrm rot="5905218">
            <a:off x="8597314" y="2173494"/>
            <a:ext cx="665172" cy="91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9"/>
          <p:cNvPicPr preferRelativeResize="0"/>
          <p:nvPr/>
        </p:nvPicPr>
        <p:blipFill rotWithShape="1">
          <a:blip r:embed="rId3">
            <a:alphaModFix/>
          </a:blip>
          <a:srcRect t="670" b="680"/>
          <a:stretch/>
        </p:blipFill>
        <p:spPr>
          <a:xfrm rot="-5905218" flipH="1">
            <a:off x="166539" y="4233294"/>
            <a:ext cx="665172" cy="91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9"/>
          <p:cNvPicPr preferRelativeResize="0"/>
          <p:nvPr/>
        </p:nvPicPr>
        <p:blipFill rotWithShape="1">
          <a:blip r:embed="rId3">
            <a:alphaModFix/>
          </a:blip>
          <a:srcRect t="670" b="680"/>
          <a:stretch/>
        </p:blipFill>
        <p:spPr>
          <a:xfrm rot="-4894782">
            <a:off x="209589" y="-59656"/>
            <a:ext cx="665172" cy="91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body" idx="1"/>
          </p:nvPr>
        </p:nvSpPr>
        <p:spPr>
          <a:xfrm>
            <a:off x="742825" y="744350"/>
            <a:ext cx="3756900" cy="12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Aref Ruqaa"/>
                <a:ea typeface="Aref Ruqaa"/>
                <a:cs typeface="Aref Ruqaa"/>
                <a:sym typeface="Aref Ruqaa"/>
              </a:defRPr>
            </a:lvl1pPr>
          </a:lstStyle>
          <a:p>
            <a:endParaRPr/>
          </a:p>
        </p:txBody>
      </p:sp>
      <p:grpSp>
        <p:nvGrpSpPr>
          <p:cNvPr id="86" name="Google Shape;86;p10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87" name="Google Shape;87;p10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0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1"/>
          <p:cNvGrpSpPr/>
          <p:nvPr/>
        </p:nvGrpSpPr>
        <p:grpSpPr>
          <a:xfrm>
            <a:off x="136300" y="139550"/>
            <a:ext cx="8810700" cy="4880400"/>
            <a:chOff x="136300" y="139550"/>
            <a:chExt cx="8810700" cy="4880400"/>
          </a:xfrm>
        </p:grpSpPr>
        <p:sp>
          <p:nvSpPr>
            <p:cNvPr id="91" name="Google Shape;91;p11"/>
            <p:cNvSpPr/>
            <p:nvPr/>
          </p:nvSpPr>
          <p:spPr>
            <a:xfrm flipH="1">
              <a:off x="136300" y="139550"/>
              <a:ext cx="8810700" cy="4880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1"/>
            <p:cNvSpPr/>
            <p:nvPr/>
          </p:nvSpPr>
          <p:spPr>
            <a:xfrm flipH="1">
              <a:off x="188200" y="197150"/>
              <a:ext cx="8706900" cy="47652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3" name="Google Shape;9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1632675" y="-666175"/>
            <a:ext cx="5779900" cy="57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1"/>
          <p:cNvSpPr txBox="1">
            <a:spLocks noGrp="1"/>
          </p:cNvSpPr>
          <p:nvPr>
            <p:ph type="title" hasCustomPrompt="1"/>
          </p:nvPr>
        </p:nvSpPr>
        <p:spPr>
          <a:xfrm>
            <a:off x="713225" y="1106125"/>
            <a:ext cx="77175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5" name="Google Shape;95;p11"/>
          <p:cNvSpPr txBox="1">
            <a:spLocks noGrp="1"/>
          </p:cNvSpPr>
          <p:nvPr>
            <p:ph type="body" idx="1"/>
          </p:nvPr>
        </p:nvSpPr>
        <p:spPr>
          <a:xfrm>
            <a:off x="713225" y="3069625"/>
            <a:ext cx="7717500" cy="59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96" name="Google Shape;96;p11"/>
          <p:cNvPicPr preferRelativeResize="0"/>
          <p:nvPr/>
        </p:nvPicPr>
        <p:blipFill rotWithShape="1">
          <a:blip r:embed="rId3">
            <a:alphaModFix/>
          </a:blip>
          <a:srcRect t="670" b="680"/>
          <a:stretch/>
        </p:blipFill>
        <p:spPr>
          <a:xfrm rot="-5905218" flipH="1">
            <a:off x="117464" y="1994169"/>
            <a:ext cx="665172" cy="91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1"/>
          <p:cNvPicPr preferRelativeResize="0"/>
          <p:nvPr/>
        </p:nvPicPr>
        <p:blipFill rotWithShape="1">
          <a:blip r:embed="rId3">
            <a:alphaModFix/>
          </a:blip>
          <a:srcRect t="670" b="680"/>
          <a:stretch/>
        </p:blipFill>
        <p:spPr>
          <a:xfrm rot="5905218">
            <a:off x="8483214" y="1994169"/>
            <a:ext cx="665172" cy="91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9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ef Ruqaa"/>
              <a:buNone/>
              <a:defRPr sz="3000">
                <a:solidFill>
                  <a:schemeClr val="dk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461100"/>
            <a:ext cx="7704000" cy="3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subTitle" idx="1"/>
          </p:nvPr>
        </p:nvSpPr>
        <p:spPr>
          <a:xfrm>
            <a:off x="687696" y="3940738"/>
            <a:ext cx="5253300" cy="47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i="1" dirty="0"/>
              <a:t>P</a:t>
            </a:r>
            <a:r>
              <a:rPr lang="ro-RO" b="1" i="1" dirty="0"/>
              <a:t>rof. înv. primar Șoptelea Camelia</a:t>
            </a:r>
            <a:endParaRPr lang="en-US" b="1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/>
              <a:t>Clasa</a:t>
            </a:r>
            <a:r>
              <a:rPr lang="en-US" dirty="0"/>
              <a:t> a III-a B</a:t>
            </a:r>
            <a:endParaRPr lang="ro-R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dirty="0"/>
              <a:t>Liceul Teoretic </a:t>
            </a:r>
            <a:r>
              <a:rPr lang="en-US" dirty="0"/>
              <a:t>“</a:t>
            </a:r>
            <a:r>
              <a:rPr lang="ro-RO" dirty="0"/>
              <a:t>Lucian Blaga</a:t>
            </a:r>
            <a:r>
              <a:rPr lang="en-US" dirty="0"/>
              <a:t>”</a:t>
            </a:r>
            <a:r>
              <a:rPr lang="ro-RO" dirty="0"/>
              <a:t> Constanța</a:t>
            </a:r>
          </a:p>
        </p:txBody>
      </p:sp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3585" y="1202762"/>
            <a:ext cx="3502719" cy="29403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u 2">
            <a:extLst>
              <a:ext uri="{FF2B5EF4-FFF2-40B4-BE49-F238E27FC236}">
                <a16:creationId xmlns:a16="http://schemas.microsoft.com/office/drawing/2014/main" id="{F118B8D6-D9B3-2A4A-9237-34A254B7F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475" y="470056"/>
            <a:ext cx="5253300" cy="2739900"/>
          </a:xfrm>
        </p:spPr>
        <p:txBody>
          <a:bodyPr/>
          <a:lstStyle/>
          <a:p>
            <a:r>
              <a:rPr lang="ro-RO" sz="7200" dirty="0"/>
              <a:t>5 Octombrie</a:t>
            </a:r>
            <a:br>
              <a:rPr lang="ro-RO" sz="7200" dirty="0"/>
            </a:br>
            <a:r>
              <a:rPr lang="ro-RO" sz="7200" dirty="0"/>
              <a:t>Ziua Educației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364296" y="253833"/>
            <a:ext cx="8442023" cy="9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000" b="1" dirty="0"/>
              <a:t>C</a:t>
            </a:r>
            <a:r>
              <a:rPr lang="en-US" sz="2000" b="1" dirty="0"/>
              <a:t>e</a:t>
            </a:r>
            <a:r>
              <a:rPr lang="ro-RO" sz="2000" b="1" dirty="0"/>
              <a:t>?</a:t>
            </a:r>
            <a:r>
              <a:rPr lang="en-US" sz="2000" b="1" dirty="0"/>
              <a:t>...</a:t>
            </a:r>
            <a:r>
              <a:rPr lang="en-US" sz="2000" b="1" dirty="0">
                <a:solidFill>
                  <a:srgbClr val="FF0000"/>
                </a:solidFill>
              </a:rPr>
              <a:t>work-shop</a:t>
            </a:r>
            <a:br>
              <a:rPr lang="en-US" sz="2000" b="1" dirty="0"/>
            </a:br>
            <a:r>
              <a:rPr lang="en-US" sz="2000" b="1" dirty="0" err="1"/>
              <a:t>Unde</a:t>
            </a:r>
            <a:r>
              <a:rPr lang="en-US" sz="2000" b="1" dirty="0"/>
              <a:t>? …</a:t>
            </a:r>
            <a:r>
              <a:rPr lang="en-US" sz="2000" b="1" dirty="0" err="1">
                <a:solidFill>
                  <a:srgbClr val="FF0000"/>
                </a:solidFill>
              </a:rPr>
              <a:t>Libr</a:t>
            </a:r>
            <a:r>
              <a:rPr lang="ro-RO" sz="2000" b="1" dirty="0">
                <a:solidFill>
                  <a:srgbClr val="FF0000"/>
                </a:solidFill>
              </a:rPr>
              <a:t>ăria </a:t>
            </a:r>
            <a:r>
              <a:rPr lang="en-US" sz="2000" b="1" dirty="0">
                <a:solidFill>
                  <a:srgbClr val="FF0000"/>
                </a:solidFill>
              </a:rPr>
              <a:t>“</a:t>
            </a:r>
            <a:r>
              <a:rPr lang="ro-RO" sz="2000" b="1" dirty="0">
                <a:solidFill>
                  <a:srgbClr val="FF0000"/>
                </a:solidFill>
              </a:rPr>
              <a:t>Dorian Grey</a:t>
            </a:r>
            <a:r>
              <a:rPr lang="en-US" sz="2000" b="1" dirty="0">
                <a:solidFill>
                  <a:srgbClr val="FF0000"/>
                </a:solidFill>
              </a:rPr>
              <a:t>”</a:t>
            </a:r>
            <a:r>
              <a:rPr lang="ro-RO" sz="2000" b="1" dirty="0">
                <a:solidFill>
                  <a:srgbClr val="FF0000"/>
                </a:solidFill>
              </a:rPr>
              <a:t> din Constanța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br>
              <a:rPr lang="ro-RO" sz="2000" b="1" dirty="0"/>
            </a:br>
            <a:r>
              <a:rPr lang="ro-RO" sz="2000" b="1" dirty="0"/>
              <a:t>Când? ... </a:t>
            </a:r>
            <a:r>
              <a:rPr lang="ro-RO" sz="2000" b="1" dirty="0">
                <a:solidFill>
                  <a:srgbClr val="FF0000"/>
                </a:solidFill>
              </a:rPr>
              <a:t>5 octombrie 2022</a:t>
            </a:r>
            <a:br>
              <a:rPr lang="ro-RO" sz="2000" b="1" dirty="0"/>
            </a:br>
            <a:r>
              <a:rPr lang="ro-RO" sz="2000" b="1" dirty="0"/>
              <a:t>Cu cine?... cei </a:t>
            </a:r>
            <a:r>
              <a:rPr lang="ro-RO" sz="2000" b="1" dirty="0">
                <a:solidFill>
                  <a:srgbClr val="FF0000"/>
                </a:solidFill>
              </a:rPr>
              <a:t>25 de elevi ai clasei a III-a B</a:t>
            </a:r>
            <a:r>
              <a:rPr lang="ro-RO" sz="2000" b="1" dirty="0"/>
              <a:t>, coordonați de </a:t>
            </a:r>
            <a:br>
              <a:rPr lang="ro-RO" sz="2000" b="1" dirty="0"/>
            </a:br>
            <a:r>
              <a:rPr lang="ro-RO" sz="2000" b="1" dirty="0"/>
              <a:t>                                   prof. înv. primar Șoptelea Camelia</a:t>
            </a:r>
            <a:endParaRPr sz="2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29E32E-C3E9-C10E-F51E-9D129D3F4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698" y="1895623"/>
            <a:ext cx="1611621" cy="2865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FB1154-76D7-F42D-E53D-5F6624F959A5}"/>
              </a:ext>
            </a:extLst>
          </p:cNvPr>
          <p:cNvSpPr txBox="1"/>
          <p:nvPr/>
        </p:nvSpPr>
        <p:spPr>
          <a:xfrm>
            <a:off x="500714" y="2248518"/>
            <a:ext cx="66939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>
                <a:solidFill>
                  <a:schemeClr val="accent1">
                    <a:lumMod val="50000"/>
                  </a:schemeClr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Obiectivele activității:</a:t>
            </a:r>
          </a:p>
          <a:p>
            <a:r>
              <a:rPr lang="ro-RO" sz="2000" dirty="0">
                <a:solidFill>
                  <a:schemeClr val="accent1">
                    <a:lumMod val="50000"/>
                  </a:schemeClr>
                </a:solidFill>
                <a:effectLst/>
                <a:latin typeface="Aref Ruqaa" panose="02000503000000000000" pitchFamily="2" charset="-78"/>
                <a:ea typeface="Times New Roman" panose="02020603050405020304" pitchFamily="18" charset="0"/>
                <a:cs typeface="Aref Ruqaa" panose="02000503000000000000" pitchFamily="2" charset="-78"/>
              </a:rPr>
              <a:t>-Implicarea elevilor în activități artistico-plastice, desfășurate în spații nonformale</a:t>
            </a:r>
            <a:endParaRPr lang="en-US" sz="2000" dirty="0">
              <a:solidFill>
                <a:schemeClr val="accent1">
                  <a:lumMod val="50000"/>
                </a:schemeClr>
              </a:solidFill>
              <a:effectLst/>
              <a:latin typeface="Aref Ruqaa" panose="02000503000000000000" pitchFamily="2" charset="-78"/>
              <a:ea typeface="Times New Roman" panose="02020603050405020304" pitchFamily="18" charset="0"/>
              <a:cs typeface="Aref Ruqaa" panose="02000503000000000000" pitchFamily="2" charset="-78"/>
            </a:endParaRPr>
          </a:p>
          <a:p>
            <a:r>
              <a:rPr lang="ro-RO" sz="2000" dirty="0">
                <a:solidFill>
                  <a:schemeClr val="accent1">
                    <a:lumMod val="50000"/>
                  </a:schemeClr>
                </a:solidFill>
                <a:effectLst/>
                <a:latin typeface="Aref Ruqaa" panose="02000503000000000000" pitchFamily="2" charset="-78"/>
                <a:ea typeface="Times New Roman" panose="02020603050405020304" pitchFamily="18" charset="0"/>
                <a:cs typeface="Aref Ruqaa" panose="02000503000000000000" pitchFamily="2" charset="-78"/>
              </a:rPr>
              <a:t>-Cultivarea gustului estetic prin realizarea unei lucrări plastice în tehnica picturii acrilice pe canvas</a:t>
            </a:r>
            <a:endParaRPr lang="en-US" sz="2000" dirty="0">
              <a:solidFill>
                <a:schemeClr val="accent1">
                  <a:lumMod val="50000"/>
                </a:schemeClr>
              </a:solidFill>
              <a:effectLst/>
              <a:latin typeface="Aref Ruqaa" panose="02000503000000000000" pitchFamily="2" charset="-78"/>
              <a:ea typeface="Times New Roman" panose="02020603050405020304" pitchFamily="18" charset="0"/>
              <a:cs typeface="Aref Ruqaa" panose="02000503000000000000" pitchFamily="2" charset="-78"/>
            </a:endParaRPr>
          </a:p>
          <a:p>
            <a:r>
              <a:rPr lang="ro-RO" sz="2000" dirty="0">
                <a:solidFill>
                  <a:schemeClr val="accent1">
                    <a:lumMod val="50000"/>
                  </a:schemeClr>
                </a:solidFill>
                <a:effectLst/>
                <a:latin typeface="Aref Ruqaa" panose="02000503000000000000" pitchFamily="2" charset="-78"/>
                <a:ea typeface="Times New Roman" panose="02020603050405020304" pitchFamily="18" charset="0"/>
                <a:cs typeface="Aref Ruqaa" panose="02000503000000000000" pitchFamily="2" charset="-78"/>
              </a:rPr>
              <a:t>-Atragerea elevilor către spațiul unei librării/bibilioteci în vederea stimulării lecturii individuale</a:t>
            </a:r>
            <a:endParaRPr lang="en-US" sz="2000" dirty="0">
              <a:solidFill>
                <a:schemeClr val="accent1">
                  <a:lumMod val="50000"/>
                </a:schemeClr>
              </a:solidFill>
              <a:effectLst/>
              <a:latin typeface="Aref Ruqaa" panose="02000503000000000000" pitchFamily="2" charset="-78"/>
              <a:ea typeface="Times New Roman" panose="02020603050405020304" pitchFamily="18" charset="0"/>
              <a:cs typeface="Aref Ruqaa" panose="02000503000000000000" pitchFamily="2" charset="-78"/>
            </a:endParaRPr>
          </a:p>
          <a:p>
            <a:endParaRPr lang="ro-RO" sz="2000" dirty="0">
              <a:latin typeface="Aref Ruqaa" panose="02000503000000000000" pitchFamily="2" charset="-78"/>
              <a:cs typeface="Aref Ruqaa" panose="02000503000000000000" pitchFamily="2" charset="-78"/>
            </a:endParaRPr>
          </a:p>
          <a:p>
            <a:endParaRPr lang="en-US" sz="2000" dirty="0">
              <a:latin typeface="Aref Ruqaa" panose="02000503000000000000" pitchFamily="2" charset="-78"/>
              <a:cs typeface="Aref Ruqaa" panose="02000503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3A5C22D-D289-A112-9D33-7BEEDE1DF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1758" y="239675"/>
            <a:ext cx="3732423" cy="20994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E01F89-1774-ADFA-59CF-AD03F232F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42" y="2289544"/>
            <a:ext cx="4443622" cy="24995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D1D4D47-9E38-A238-E6A4-A7812D715199}"/>
              </a:ext>
            </a:extLst>
          </p:cNvPr>
          <p:cNvSpPr txBox="1"/>
          <p:nvPr/>
        </p:nvSpPr>
        <p:spPr>
          <a:xfrm>
            <a:off x="425302" y="767791"/>
            <a:ext cx="3544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Atenți la explicații și fascinați de tema propusă</a:t>
            </a:r>
            <a:endParaRPr lang="en-US" sz="2000" dirty="0">
              <a:solidFill>
                <a:srgbClr val="C00000"/>
              </a:solidFill>
              <a:latin typeface="Aref Ruqaa" panose="02000503000000000000" pitchFamily="2" charset="-78"/>
              <a:cs typeface="Aref Ruqaa" panose="02000503000000000000" pitchFamily="2" charset="-7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C43D6F1-A334-0C40-DEF8-ADFBAE6C93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149" b="14418"/>
          <a:stretch/>
        </p:blipFill>
        <p:spPr>
          <a:xfrm>
            <a:off x="5919163" y="2371061"/>
            <a:ext cx="2495316" cy="259213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DBAC73-6C81-5092-2864-94E03ABF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08" y="305684"/>
            <a:ext cx="3960038" cy="22275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A77D4C-BD0E-71E8-85C6-3CCD9C78B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394" y="305682"/>
            <a:ext cx="3960038" cy="2227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18AAB4-93BC-1B8B-DC7A-95CA26777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395" y="2610296"/>
            <a:ext cx="3960037" cy="2227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D7BDC1-7581-674B-ADF2-D0A1FA44C1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09" y="2610295"/>
            <a:ext cx="3960038" cy="22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82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1AAECB-1197-A0AC-EBEA-00802FB8C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406" y="279104"/>
            <a:ext cx="3439230" cy="19345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614BC2-F6C4-C90A-6FBD-AC7A5D070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14" y="349987"/>
            <a:ext cx="1446610" cy="25717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9E119C-840C-DC35-A477-775BCB170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622" y="2998943"/>
            <a:ext cx="3190348" cy="17945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31D1CA-644C-32BF-1EE3-8FC4F2E2A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5441" y="2392711"/>
            <a:ext cx="3190345" cy="17945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797FF5-83AC-95E1-E34C-E61EC0B707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7371" y="349987"/>
            <a:ext cx="1446610" cy="2571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7896FAC-3EF4-CA3D-33E9-9565DD19FB95}"/>
              </a:ext>
            </a:extLst>
          </p:cNvPr>
          <p:cNvSpPr txBox="1"/>
          <p:nvPr/>
        </p:nvSpPr>
        <p:spPr>
          <a:xfrm>
            <a:off x="4006728" y="4187162"/>
            <a:ext cx="4719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Ferici</a:t>
            </a:r>
            <a:r>
              <a:rPr lang="ro-RO" sz="1600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ți la finalul unei ore relaxante, într-o atmosferă de poveste – lumea cărților și a muzicii ambientale </a:t>
            </a:r>
            <a:endParaRPr lang="en-US" sz="1600" dirty="0">
              <a:solidFill>
                <a:srgbClr val="C00000"/>
              </a:solidFill>
              <a:latin typeface="Aref Ruqaa" panose="02000503000000000000" pitchFamily="2" charset="-78"/>
              <a:cs typeface="Aref Ruqaa" panose="02000503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197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31BAEA-81F6-D165-BF3A-1492A36EC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977" y="340685"/>
            <a:ext cx="5178647" cy="38839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844952-081E-5156-FB29-338605DE1180}"/>
              </a:ext>
            </a:extLst>
          </p:cNvPr>
          <p:cNvSpPr txBox="1"/>
          <p:nvPr/>
        </p:nvSpPr>
        <p:spPr>
          <a:xfrm>
            <a:off x="1247554" y="4402705"/>
            <a:ext cx="7449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Mulțumim Librăriei </a:t>
            </a:r>
            <a:r>
              <a:rPr lang="en-US" sz="2000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“</a:t>
            </a:r>
            <a:r>
              <a:rPr lang="ro-RO" sz="2000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Dorian Grey</a:t>
            </a:r>
            <a:r>
              <a:rPr lang="en-US" sz="2000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”</a:t>
            </a:r>
            <a:r>
              <a:rPr lang="ro-RO" sz="2000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! Vom reveni cu drag!</a:t>
            </a:r>
            <a:endParaRPr lang="en-US" sz="2000" dirty="0">
              <a:solidFill>
                <a:srgbClr val="C00000"/>
              </a:solidFill>
              <a:latin typeface="Aref Ruqaa" panose="02000503000000000000" pitchFamily="2" charset="-78"/>
              <a:cs typeface="Aref Ruqaa" panose="02000503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2820770"/>
      </p:ext>
    </p:extLst>
  </p:cSld>
  <p:clrMapOvr>
    <a:masterClrMapping/>
  </p:clrMapOvr>
</p:sld>
</file>

<file path=ppt/theme/theme1.xml><?xml version="1.0" encoding="utf-8"?>
<a:theme xmlns:a="http://schemas.openxmlformats.org/drawingml/2006/main" name="Language Arts for High School - 9th Grade: POV and Narrative Voice Infographics by Slidesgo">
  <a:themeElements>
    <a:clrScheme name="Simple Light">
      <a:dk1>
        <a:srgbClr val="783F04"/>
      </a:dk1>
      <a:lt1>
        <a:srgbClr val="FFFFFF"/>
      </a:lt1>
      <a:dk2>
        <a:srgbClr val="C24445"/>
      </a:dk2>
      <a:lt2>
        <a:srgbClr val="FFFFFF"/>
      </a:lt2>
      <a:accent1>
        <a:srgbClr val="D3A245"/>
      </a:accent1>
      <a:accent2>
        <a:srgbClr val="72627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783F0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155</Words>
  <Application>Microsoft Office PowerPoint</Application>
  <PresentationFormat>On-screen Show (16:9)</PresentationFormat>
  <Paragraphs>13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Aref Ruqaa</vt:lpstr>
      <vt:lpstr>Arial</vt:lpstr>
      <vt:lpstr>Nunito</vt:lpstr>
      <vt:lpstr>Proxima Nova</vt:lpstr>
      <vt:lpstr>Proxima Nova Semibold</vt:lpstr>
      <vt:lpstr>Language Arts for High School - 9th Grade: POV and Narrative Voice Infographics by Slidesgo</vt:lpstr>
      <vt:lpstr>Slidesgo Final Pages</vt:lpstr>
      <vt:lpstr>5 Octombrie Ziua Educației</vt:lpstr>
      <vt:lpstr>Ce?...work-shop Unde? …Librăria “Dorian Grey” din Constanța  Când? ... 5 octombrie 2022 Cu cine?... cei 25 de elevi ai clasei a III-a B, coordonați de                                     prof. înv. primar Șoptelea Camelia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Stilul Epistolar</dc:title>
  <dc:creator>Cami</dc:creator>
  <cp:lastModifiedBy>SOPTELEA CS ALICE ALEXANDRA</cp:lastModifiedBy>
  <cp:revision>47</cp:revision>
  <dcterms:modified xsi:type="dcterms:W3CDTF">2022-11-24T18:55:24Z</dcterms:modified>
</cp:coreProperties>
</file>