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B2771B9-11A0-4E21-96FC-A90F5478B773}" type="datetimeFigureOut">
              <a:rPr lang="en-US" smtClean="0"/>
              <a:t>1/11/2023</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38D31F9F-9222-4CC0-9075-34CD520E95AF}"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00777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2771B9-11A0-4E21-96FC-A90F5478B773}"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D31F9F-9222-4CC0-9075-34CD520E95AF}"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53951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B2771B9-11A0-4E21-96FC-A90F5478B773}"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D31F9F-9222-4CC0-9075-34CD520E95AF}"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8081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B2771B9-11A0-4E21-96FC-A90F5478B773}"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D31F9F-9222-4CC0-9075-34CD520E95AF}"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8377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B2771B9-11A0-4E21-96FC-A90F5478B773}" type="datetimeFigureOut">
              <a:rPr lang="en-US" smtClean="0"/>
              <a:t>1/11/2023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D31F9F-9222-4CC0-9075-34CD520E95AF}"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7788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B2771B9-11A0-4E21-96FC-A90F5478B773}" type="datetimeFigureOut">
              <a:rPr lang="en-US" smtClean="0"/>
              <a:t>1/11/2023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D31F9F-9222-4CC0-9075-34CD520E95AF}"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33472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2771B9-11A0-4E21-96FC-A90F5478B773}" type="datetimeFigureOut">
              <a:rPr lang="en-US" smtClean="0"/>
              <a:t>1/11/2023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D31F9F-9222-4CC0-9075-34CD520E95AF}" type="slidenum">
              <a:rPr lang="en-US" smtClean="0"/>
              <a:t>‹#›</a:t>
            </a:fld>
            <a:endParaRPr lang="en-US"/>
          </a:p>
        </p:txBody>
      </p:sp>
    </p:spTree>
    <p:extLst>
      <p:ext uri="{BB962C8B-B14F-4D97-AF65-F5344CB8AC3E}">
        <p14:creationId xmlns:p14="http://schemas.microsoft.com/office/powerpoint/2010/main" val="1182038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B2771B9-11A0-4E21-96FC-A90F5478B773}"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D31F9F-9222-4CC0-9075-34CD520E95AF}"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99004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8B2771B9-11A0-4E21-96FC-A90F5478B773}" type="datetimeFigureOut">
              <a:rPr lang="en-US" smtClean="0"/>
              <a:t>1/11/2023</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38D31F9F-9222-4CC0-9075-34CD520E95AF}"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71196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2771B9-11A0-4E21-96FC-A90F5478B773}"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D31F9F-9222-4CC0-9075-34CD520E95AF}"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01354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2771B9-11A0-4E21-96FC-A90F5478B773}"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D31F9F-9222-4CC0-9075-34CD520E95AF}"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38578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B2771B9-11A0-4E21-96FC-A90F5478B773}" type="datetimeFigureOut">
              <a:rPr lang="en-US" smtClean="0"/>
              <a:t>1/11/2023</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8D31F9F-9222-4CC0-9075-34CD520E95AF}"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11094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357879" y="1559424"/>
            <a:ext cx="9840912" cy="895350"/>
          </a:xfrm>
        </p:spPr>
        <p:txBody>
          <a:bodyPr>
            <a:noAutofit/>
          </a:bodyPr>
          <a:lstStyle/>
          <a:p>
            <a:pPr algn="ctr"/>
            <a:r>
              <a:rPr lang="ro-RO" sz="3200" b="1" cap="none"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START PROIECT ”VOLUNTARIATUL ÎN COMUNITATEA TA</a:t>
            </a:r>
            <a:r>
              <a:rPr lang="ro-RO" sz="3200" b="1" cap="none"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t>
            </a:r>
            <a:r>
              <a:rPr lang="en-US" sz="3200" b="1" cap="none"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r>
            <a:br>
              <a:rPr lang="en-US" sz="3200" b="1" cap="none"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br>
            <a:endParaRPr lang="en-US" sz="3200" b="1" cap="none"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6" name="TextBox 5"/>
          <p:cNvSpPr txBox="1"/>
          <p:nvPr/>
        </p:nvSpPr>
        <p:spPr>
          <a:xfrm>
            <a:off x="3039291" y="3031166"/>
            <a:ext cx="6688183" cy="646331"/>
          </a:xfrm>
          <a:prstGeom prst="rect">
            <a:avLst/>
          </a:prstGeom>
          <a:noFill/>
        </p:spPr>
        <p:txBody>
          <a:bodyPr wrap="square" rtlCol="0">
            <a:spAutoFit/>
          </a:bodyPr>
          <a:lstStyle/>
          <a:p>
            <a:r>
              <a:rPr lang="ro-RO" b="1" dirty="0" smtClean="0"/>
              <a:t> </a:t>
            </a:r>
            <a:r>
              <a:rPr lang="ro-RO" b="1" dirty="0"/>
              <a:t>LICEUL TEORETIC ”LUCIAN BLAGA”, CONSTANȚA</a:t>
            </a:r>
            <a:endParaRPr lang="en-US" dirty="0"/>
          </a:p>
          <a:p>
            <a:endParaRPr lang="en-US" dirty="0"/>
          </a:p>
        </p:txBody>
      </p:sp>
      <p:pic>
        <p:nvPicPr>
          <p:cNvPr id="3074" name="Picture 2" descr="Craciun Fericit! - Arhivă evenimente - Metin2Alaska For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3131" y="3049043"/>
            <a:ext cx="5676900" cy="23622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193074" y="2717074"/>
            <a:ext cx="10249989" cy="696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30064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wipe(down)">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3074"/>
                                        </p:tgtEl>
                                        <p:attrNameLst>
                                          <p:attrName>style.visibility</p:attrName>
                                        </p:attrNameLst>
                                      </p:cBhvr>
                                      <p:to>
                                        <p:strVal val="visible"/>
                                      </p:to>
                                    </p:set>
                                    <p:animEffect transition="in" filter="circle(in)">
                                      <p:cBhvr>
                                        <p:cTn id="18"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70858" y="261257"/>
            <a:ext cx="10528663" cy="1477328"/>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	</a:t>
            </a:r>
            <a:r>
              <a:rPr lang="ro-RO" dirty="0" smtClean="0">
                <a:latin typeface="Times New Roman" panose="02020603050405020304" pitchFamily="18" charset="0"/>
                <a:cs typeface="Times New Roman" panose="02020603050405020304" pitchFamily="18" charset="0"/>
              </a:rPr>
              <a:t>Liceul </a:t>
            </a:r>
            <a:r>
              <a:rPr lang="ro-RO" dirty="0">
                <a:latin typeface="Times New Roman" panose="02020603050405020304" pitchFamily="18" charset="0"/>
                <a:cs typeface="Times New Roman" panose="02020603050405020304" pitchFamily="18" charset="0"/>
              </a:rPr>
              <a:t>Teoretic ”Lucian Blaga” din Constanța  a organizat în data de 21.12.2022 prima activitate  din cadrul proiectului ”Voluntariatul în comunitatea ta!”, intitulată ”</a:t>
            </a:r>
            <a:r>
              <a:rPr lang="ro-RO" b="1" dirty="0">
                <a:latin typeface="Times New Roman" panose="02020603050405020304" pitchFamily="18" charset="0"/>
                <a:cs typeface="Times New Roman" panose="02020603050405020304" pitchFamily="18" charset="0"/>
              </a:rPr>
              <a:t>Mână lângă mână, toți împreună”.</a:t>
            </a:r>
            <a:r>
              <a:rPr lang="ro-RO" dirty="0">
                <a:latin typeface="Times New Roman" panose="02020603050405020304" pitchFamily="18" charset="0"/>
                <a:cs typeface="Times New Roman" panose="02020603050405020304" pitchFamily="18" charset="0"/>
              </a:rPr>
              <a:t> Activitatea a avut drept scop implicarea tinerilor în acțiuni de voluntariat în folosul comunității din care fac parte, prin sprijinirea persoanelor cu nevoi materiale sau sociale speciale, urmărind totodată formarea capacităților menite să contribuie la dezvoltarea personală a elevilor.</a:t>
            </a:r>
            <a:endParaRPr lang="en-US"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17180" y="1597071"/>
            <a:ext cx="3188970" cy="42519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870858" y="2067979"/>
            <a:ext cx="4214949" cy="3693319"/>
          </a:xfrm>
          <a:prstGeom prst="rect">
            <a:avLst/>
          </a:prstGeom>
          <a:noFill/>
        </p:spPr>
        <p:txBody>
          <a:bodyPr wrap="square" rtlCol="0">
            <a:spAutoFit/>
          </a:bodyPr>
          <a:lstStyle/>
          <a:p>
            <a:r>
              <a:rPr lang="en-US" dirty="0" smtClean="0"/>
              <a:t>	</a:t>
            </a:r>
            <a:r>
              <a:rPr lang="ro-RO" dirty="0" smtClean="0">
                <a:latin typeface="Times New Roman" panose="02020603050405020304" pitchFamily="18" charset="0"/>
                <a:cs typeface="Times New Roman" panose="02020603050405020304" pitchFamily="18" charset="0"/>
              </a:rPr>
              <a:t>Activitatea </a:t>
            </a:r>
            <a:r>
              <a:rPr lang="ro-RO" dirty="0">
                <a:latin typeface="Times New Roman" panose="02020603050405020304" pitchFamily="18" charset="0"/>
                <a:cs typeface="Times New Roman" panose="02020603050405020304" pitchFamily="18" charset="0"/>
              </a:rPr>
              <a:t>s-a desfășurat sub forma unui  Târg de Crăciun. Elevii din clasele gimnaziale și liceale au adus produse culinare tradiționale și ornamente de Crăciun realizate de ei pentru a fi vândute în cadrul Târgului de Crăciun, organizat în unitatea noastră școlară în data de 21.12.2022. În paralel a fost amenajat un brad de Crăciun, împodobit cu jucării din pluș, aduse de elevii noștri care vor fi ulterior donate unei Case de copii din Constanța. </a:t>
            </a:r>
            <a:endParaRPr lang="en-US" dirty="0">
              <a:latin typeface="Times New Roman" panose="02020603050405020304" pitchFamily="18" charset="0"/>
              <a:cs typeface="Times New Roman" panose="02020603050405020304" pitchFamily="18" charset="0"/>
            </a:endParaRPr>
          </a:p>
          <a:p>
            <a:endParaRPr lang="en-US" dirty="0"/>
          </a:p>
        </p:txBody>
      </p:sp>
      <p:pic>
        <p:nvPicPr>
          <p:cNvPr id="8" name="Picture 2" descr="sageata drapta jos formular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7154" y="4541520"/>
            <a:ext cx="1619439" cy="17236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sageata drapta jos formular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505960">
            <a:off x="10295889" y="1185594"/>
            <a:ext cx="1472479" cy="1567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94029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fltVal val="0"/>
                                          </p:val>
                                        </p:tav>
                                        <p:tav tm="100000">
                                          <p:val>
                                            <p:strVal val="#ppt_w"/>
                                          </p:val>
                                        </p:tav>
                                      </p:tavLst>
                                    </p:anim>
                                    <p:anim calcmode="lin" valueType="num">
                                      <p:cBhvr>
                                        <p:cTn id="23" dur="1000" fill="hold"/>
                                        <p:tgtEl>
                                          <p:spTgt spid="8"/>
                                        </p:tgtEl>
                                        <p:attrNameLst>
                                          <p:attrName>ppt_h</p:attrName>
                                        </p:attrNameLst>
                                      </p:cBhvr>
                                      <p:tavLst>
                                        <p:tav tm="0">
                                          <p:val>
                                            <p:fltVal val="0"/>
                                          </p:val>
                                        </p:tav>
                                        <p:tav tm="100000">
                                          <p:val>
                                            <p:strVal val="#ppt_h"/>
                                          </p:val>
                                        </p:tav>
                                      </p:tavLst>
                                    </p:anim>
                                    <p:anim calcmode="lin" valueType="num">
                                      <p:cBhvr>
                                        <p:cTn id="24" dur="1000" fill="hold"/>
                                        <p:tgtEl>
                                          <p:spTgt spid="8"/>
                                        </p:tgtEl>
                                        <p:attrNameLst>
                                          <p:attrName>style.rotation</p:attrName>
                                        </p:attrNameLst>
                                      </p:cBhvr>
                                      <p:tavLst>
                                        <p:tav tm="0">
                                          <p:val>
                                            <p:fltVal val="90"/>
                                          </p:val>
                                        </p:tav>
                                        <p:tav tm="100000">
                                          <p:val>
                                            <p:fltVal val="0"/>
                                          </p:val>
                                        </p:tav>
                                      </p:tavLst>
                                    </p:anim>
                                    <p:animEffect transition="in" filter="fade">
                                      <p:cBhvr>
                                        <p:cTn id="25" dur="1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1000" fill="hold"/>
                                        <p:tgtEl>
                                          <p:spTgt spid="9"/>
                                        </p:tgtEl>
                                        <p:attrNameLst>
                                          <p:attrName>ppt_w</p:attrName>
                                        </p:attrNameLst>
                                      </p:cBhvr>
                                      <p:tavLst>
                                        <p:tav tm="0">
                                          <p:val>
                                            <p:fltVal val="0"/>
                                          </p:val>
                                        </p:tav>
                                        <p:tav tm="100000">
                                          <p:val>
                                            <p:strVal val="#ppt_w"/>
                                          </p:val>
                                        </p:tav>
                                      </p:tavLst>
                                    </p:anim>
                                    <p:anim calcmode="lin" valueType="num">
                                      <p:cBhvr>
                                        <p:cTn id="31" dur="1000" fill="hold"/>
                                        <p:tgtEl>
                                          <p:spTgt spid="9"/>
                                        </p:tgtEl>
                                        <p:attrNameLst>
                                          <p:attrName>ppt_h</p:attrName>
                                        </p:attrNameLst>
                                      </p:cBhvr>
                                      <p:tavLst>
                                        <p:tav tm="0">
                                          <p:val>
                                            <p:fltVal val="0"/>
                                          </p:val>
                                        </p:tav>
                                        <p:tav tm="100000">
                                          <p:val>
                                            <p:strVal val="#ppt_h"/>
                                          </p:val>
                                        </p:tav>
                                      </p:tavLst>
                                    </p:anim>
                                    <p:anim calcmode="lin" valueType="num">
                                      <p:cBhvr>
                                        <p:cTn id="32" dur="1000" fill="hold"/>
                                        <p:tgtEl>
                                          <p:spTgt spid="9"/>
                                        </p:tgtEl>
                                        <p:attrNameLst>
                                          <p:attrName>style.rotation</p:attrName>
                                        </p:attrNameLst>
                                      </p:cBhvr>
                                      <p:tavLst>
                                        <p:tav tm="0">
                                          <p:val>
                                            <p:fltVal val="90"/>
                                          </p:val>
                                        </p:tav>
                                        <p:tav tm="100000">
                                          <p:val>
                                            <p:fltVal val="0"/>
                                          </p:val>
                                        </p:tav>
                                      </p:tavLst>
                                    </p:anim>
                                    <p:animEffect transition="in" filter="fade">
                                      <p:cBhvr>
                                        <p:cTn id="3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245" y="206828"/>
            <a:ext cx="5257075" cy="39428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5696" y="1647955"/>
            <a:ext cx="5497663" cy="41258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sageata drapta jos formular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9806" y="4149635"/>
            <a:ext cx="1619439" cy="17236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sageata drapta jos formular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505960">
            <a:off x="5864160" y="9936"/>
            <a:ext cx="1472479" cy="1567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54303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wipe(down)">
                                      <p:cBhvr>
                                        <p:cTn id="2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27911" y="1314994"/>
            <a:ext cx="5024844" cy="3416320"/>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	</a:t>
            </a:r>
            <a:r>
              <a:rPr lang="ro-RO" dirty="0" smtClean="0">
                <a:latin typeface="Times New Roman" panose="02020603050405020304" pitchFamily="18" charset="0"/>
                <a:cs typeface="Times New Roman" panose="02020603050405020304" pitchFamily="18" charset="0"/>
              </a:rPr>
              <a:t>Reprezentanții </a:t>
            </a:r>
            <a:r>
              <a:rPr lang="ro-RO" dirty="0">
                <a:latin typeface="Times New Roman" panose="02020603050405020304" pitchFamily="18" charset="0"/>
                <a:cs typeface="Times New Roman" panose="02020603050405020304" pitchFamily="18" charset="0"/>
              </a:rPr>
              <a:t>CȘE au colectat banii obținuți din vânzarea produselor de Crăciun și  au donat suma unui elev cu probleme grave de sănătate din cadrul unității noastre școlare. Astfel, sub coordonarea doamnei director LINEA IULIANA și a profesorilor REȘIT FLORENTINA, ȘTEFAN MARIANA și CĂRBUNARU CRISTIAN, elevii noștri au conștientizat rolul pe care îl are fiecare în ameliorarea condițiilor de viață ale grupurilor sociale dezavantajate și contribuirea la înmunătățirea stării de sănătate a unor membri ai comunității noastre școlare. </a:t>
            </a:r>
            <a:endParaRPr lang="en-US"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06491" y="526818"/>
            <a:ext cx="3439885" cy="4992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sageata drapta jos formular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505960">
            <a:off x="10810627" y="-181653"/>
            <a:ext cx="1472479" cy="15672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ageata drapta jos formular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7051" y="4358640"/>
            <a:ext cx="1619439" cy="1723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0493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heel(1)">
                                      <p:cBhvr>
                                        <p:cTn id="31" dur="2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heel(1)">
                                      <p:cBhvr>
                                        <p:cTn id="3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977" y="182881"/>
            <a:ext cx="5619931" cy="42149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1816" y="1637211"/>
            <a:ext cx="5840550" cy="43804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0" name="Picture 2" descr="sageata drapta jos formular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23359" y="4491697"/>
            <a:ext cx="1504315" cy="16011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ageata drapta jos formular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505960">
            <a:off x="5864160" y="9936"/>
            <a:ext cx="1472479" cy="1567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33136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2052"/>
                                        </p:tgtEl>
                                        <p:attrNameLst>
                                          <p:attrName>style.visibility</p:attrName>
                                        </p:attrNameLst>
                                      </p:cBhvr>
                                      <p:to>
                                        <p:strVal val="visible"/>
                                      </p:to>
                                    </p:set>
                                    <p:anim calcmode="lin" valueType="num">
                                      <p:cBhvr>
                                        <p:cTn id="20" dur="1000" fill="hold"/>
                                        <p:tgtEl>
                                          <p:spTgt spid="2052"/>
                                        </p:tgtEl>
                                        <p:attrNameLst>
                                          <p:attrName>ppt_w</p:attrName>
                                        </p:attrNameLst>
                                      </p:cBhvr>
                                      <p:tavLst>
                                        <p:tav tm="0">
                                          <p:val>
                                            <p:fltVal val="0"/>
                                          </p:val>
                                        </p:tav>
                                        <p:tav tm="100000">
                                          <p:val>
                                            <p:strVal val="#ppt_w"/>
                                          </p:val>
                                        </p:tav>
                                      </p:tavLst>
                                    </p:anim>
                                    <p:anim calcmode="lin" valueType="num">
                                      <p:cBhvr>
                                        <p:cTn id="21" dur="1000" fill="hold"/>
                                        <p:tgtEl>
                                          <p:spTgt spid="2052"/>
                                        </p:tgtEl>
                                        <p:attrNameLst>
                                          <p:attrName>ppt_h</p:attrName>
                                        </p:attrNameLst>
                                      </p:cBhvr>
                                      <p:tavLst>
                                        <p:tav tm="0">
                                          <p:val>
                                            <p:fltVal val="0"/>
                                          </p:val>
                                        </p:tav>
                                        <p:tav tm="100000">
                                          <p:val>
                                            <p:strVal val="#ppt_h"/>
                                          </p:val>
                                        </p:tav>
                                      </p:tavLst>
                                    </p:anim>
                                    <p:anim calcmode="lin" valueType="num">
                                      <p:cBhvr>
                                        <p:cTn id="22" dur="1000" fill="hold"/>
                                        <p:tgtEl>
                                          <p:spTgt spid="2052"/>
                                        </p:tgtEl>
                                        <p:attrNameLst>
                                          <p:attrName>style.rotation</p:attrName>
                                        </p:attrNameLst>
                                      </p:cBhvr>
                                      <p:tavLst>
                                        <p:tav tm="0">
                                          <p:val>
                                            <p:fltVal val="90"/>
                                          </p:val>
                                        </p:tav>
                                        <p:tav tm="100000">
                                          <p:val>
                                            <p:fltVal val="0"/>
                                          </p:val>
                                        </p:tav>
                                      </p:tavLst>
                                    </p:anim>
                                    <p:animEffect transition="in" filter="fade">
                                      <p:cBhvr>
                                        <p:cTn id="23" dur="1000"/>
                                        <p:tgtEl>
                                          <p:spTgt spid="2052"/>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2050"/>
                                        </p:tgtEl>
                                        <p:attrNameLst>
                                          <p:attrName>style.visibility</p:attrName>
                                        </p:attrNameLst>
                                      </p:cBhvr>
                                      <p:to>
                                        <p:strVal val="visible"/>
                                      </p:to>
                                    </p:set>
                                    <p:animEffect transition="in" filter="circle(in)">
                                      <p:cBhvr>
                                        <p:cTn id="28"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49829" y="2377440"/>
            <a:ext cx="9596845" cy="1477328"/>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Voluntariatul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în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comunitatea</a:t>
            </a:r>
            <a:r>
              <a:rPr lang="en-US" dirty="0">
                <a:latin typeface="Times New Roman" panose="02020603050405020304" pitchFamily="18" charset="0"/>
                <a:cs typeface="Times New Roman" panose="02020603050405020304" pitchFamily="18" charset="0"/>
              </a:rPr>
              <a:t> ta", </a:t>
            </a:r>
            <a:r>
              <a:rPr lang="en-US" dirty="0" err="1">
                <a:latin typeface="Times New Roman" panose="02020603050405020304" pitchFamily="18" charset="0"/>
                <a:cs typeface="Times New Roman" panose="02020603050405020304" pitchFamily="18" charset="0"/>
              </a:rPr>
              <a:t>proiect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implementat</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grupul</a:t>
            </a:r>
            <a:r>
              <a:rPr lang="en-US" dirty="0">
                <a:latin typeface="Times New Roman" panose="02020603050405020304" pitchFamily="18" charset="0"/>
                <a:cs typeface="Times New Roman" panose="02020603050405020304" pitchFamily="18" charset="0"/>
              </a:rPr>
              <a:t> de ONG-</a:t>
            </a:r>
            <a:r>
              <a:rPr lang="en-US" dirty="0" err="1">
                <a:latin typeface="Times New Roman" panose="02020603050405020304" pitchFamily="18" charset="0"/>
                <a:cs typeface="Times New Roman" panose="02020603050405020304" pitchFamily="18" charset="0"/>
              </a:rPr>
              <a:t>uri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Asociația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pentru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viitor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Constanța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Asociația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pentru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Promovarea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Egalității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între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Tineri</a:t>
            </a:r>
            <a:r>
              <a:rPr lang="en-US" dirty="0">
                <a:latin typeface="Times New Roman" panose="02020603050405020304" pitchFamily="18" charset="0"/>
                <a:cs typeface="Times New Roman" panose="02020603050405020304" pitchFamily="18" charset="0"/>
              </a:rPr>
              <a:t> ADAPTO, </a:t>
            </a:r>
            <a:r>
              <a:rPr lang="en-US" dirty="0" err="1">
                <a:latin typeface="Times New Roman" panose="02020603050405020304" pitchFamily="18" charset="0"/>
                <a:cs typeface="Times New Roman" panose="02020603050405020304" pitchFamily="18" charset="0"/>
              </a:rPr>
              <a:t>Comitetul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Național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Român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pentru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Drepturile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Copilului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Constanța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Asociația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Logopezilor</a:t>
            </a:r>
            <a:r>
              <a:rPr lang="en-US" dirty="0">
                <a:latin typeface="Times New Roman" panose="02020603050405020304" pitchFamily="18" charset="0"/>
                <a:cs typeface="Times New Roman" panose="02020603050405020304" pitchFamily="18" charset="0"/>
              </a:rPr>
              <a:t> din </a:t>
            </a:r>
            <a:r>
              <a:rPr lang="en-US" dirty="0" err="1">
                <a:latin typeface="Times New Roman" panose="02020603050405020304" pitchFamily="18" charset="0"/>
                <a:cs typeface="Times New Roman" panose="02020603050405020304" pitchFamily="18" charset="0"/>
              </a:rPr>
              <a:t>România-Filiala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Constanța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Asociația</a:t>
            </a:r>
            <a:r>
              <a:rPr lang="en-US" dirty="0">
                <a:latin typeface="Times New Roman" panose="02020603050405020304" pitchFamily="18" charset="0"/>
                <a:cs typeface="Times New Roman" panose="02020603050405020304" pitchFamily="18" charset="0"/>
              </a:rPr>
              <a:t> "Adriana </a:t>
            </a:r>
            <a:r>
              <a:rPr lang="en-US" dirty="0" err="1">
                <a:latin typeface="Times New Roman" panose="02020603050405020304" pitchFamily="18" charset="0"/>
                <a:cs typeface="Times New Roman" panose="02020603050405020304" pitchFamily="18" charset="0"/>
              </a:rPr>
              <a:t>Vintulescu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Grupul</a:t>
            </a:r>
            <a:r>
              <a:rPr lang="en-US" dirty="0">
                <a:latin typeface="Times New Roman" panose="02020603050405020304" pitchFamily="18" charset="0"/>
                <a:cs typeface="Times New Roman" panose="02020603050405020304" pitchFamily="18" charset="0"/>
              </a:rPr>
              <a:t> Local de </a:t>
            </a:r>
            <a:r>
              <a:rPr lang="en-US" dirty="0" err="1">
                <a:latin typeface="Times New Roman" panose="02020603050405020304" pitchFamily="18" charset="0"/>
                <a:cs typeface="Times New Roman" panose="02020603050405020304" pitchFamily="18" charset="0"/>
              </a:rPr>
              <a:t>Tineret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Constanța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Asociația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Scutul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Cinegetic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în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parteneriat</a:t>
            </a:r>
            <a:r>
              <a:rPr lang="en-US" dirty="0">
                <a:latin typeface="Times New Roman" panose="02020603050405020304" pitchFamily="18" charset="0"/>
                <a:cs typeface="Times New Roman" panose="02020603050405020304" pitchFamily="18" charset="0"/>
              </a:rPr>
              <a:t> cu </a:t>
            </a:r>
            <a:r>
              <a:rPr lang="en-US" dirty="0" err="1">
                <a:latin typeface="Times New Roman" panose="02020603050405020304" pitchFamily="18" charset="0"/>
                <a:cs typeface="Times New Roman" panose="02020603050405020304" pitchFamily="18" charset="0"/>
              </a:rPr>
              <a:t>Inspectoratul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Școlar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Județean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Constanța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Procivitas</a:t>
            </a:r>
            <a:r>
              <a:rPr lang="en-US" dirty="0">
                <a:latin typeface="Times New Roman" panose="02020603050405020304" pitchFamily="18" charset="0"/>
                <a:cs typeface="Times New Roman" panose="02020603050405020304" pitchFamily="18" charset="0"/>
              </a:rPr>
              <a:t> Print </a:t>
            </a:r>
            <a:r>
              <a:rPr lang="en-US" dirty="0" err="1">
                <a:latin typeface="Times New Roman" panose="02020603050405020304" pitchFamily="18" charset="0"/>
                <a:cs typeface="Times New Roman" panose="02020603050405020304" pitchFamily="18" charset="0"/>
              </a:rPr>
              <a:t>și</a:t>
            </a:r>
            <a:r>
              <a:rPr lang="en-US" dirty="0">
                <a:latin typeface="Times New Roman" panose="02020603050405020304" pitchFamily="18" charset="0"/>
                <a:cs typeface="Times New Roman" panose="02020603050405020304" pitchFamily="18" charset="0"/>
              </a:rPr>
              <a:t> Radio </a:t>
            </a:r>
            <a:r>
              <a:rPr lang="en-US" dirty="0" err="1" smtClean="0">
                <a:latin typeface="Times New Roman" panose="02020603050405020304" pitchFamily="18" charset="0"/>
                <a:cs typeface="Times New Roman" panose="02020603050405020304" pitchFamily="18" charset="0"/>
              </a:rPr>
              <a:t>Constanța</a:t>
            </a:r>
            <a:r>
              <a:rPr lang="en-US"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pic>
        <p:nvPicPr>
          <p:cNvPr id="3" name="Picture 4" descr="sageata drapta jos formula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505960">
            <a:off x="9931063" y="3914800"/>
            <a:ext cx="1472479" cy="156724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ageata drapta jos formula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565" y="927463"/>
            <a:ext cx="1619439" cy="1723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606373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barn(inVertical)">
                                      <p:cBhvr>
                                        <p:cTn id="1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31</TotalTime>
  <Words>16</Words>
  <Application>Microsoft Office PowerPoint</Application>
  <PresentationFormat>Widescreen</PresentationFormat>
  <Paragraphs>6</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Gill Sans MT</vt:lpstr>
      <vt:lpstr>Times New Roman</vt:lpstr>
      <vt:lpstr>Gallery</vt:lpstr>
      <vt:lpstr>START PROIECT ”VOLUNTARIATUL ÎN COMUNITATEA TA!”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 PROIECT ”VOLUNTARIATUL ÎN COMUNITATEA TA!”</dc:title>
  <dc:creator>Profesor</dc:creator>
  <cp:lastModifiedBy>Profesor</cp:lastModifiedBy>
  <cp:revision>4</cp:revision>
  <dcterms:created xsi:type="dcterms:W3CDTF">2023-01-11T07:01:53Z</dcterms:created>
  <dcterms:modified xsi:type="dcterms:W3CDTF">2023-01-11T10:45:04Z</dcterms:modified>
</cp:coreProperties>
</file>