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56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4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2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6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0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2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881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9203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4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C64A439-EE01-4A0B-A34F-2B719C25A3A0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B72822-2196-40F9-8901-4506EAFDA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7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1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microsoft.com/office/2007/relationships/hdphoto" Target="../media/hdphoto2.wdp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2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4.png"/><Relationship Id="rId7" Type="http://schemas.openxmlformats.org/officeDocument/2006/relationships/image" Target="../media/image2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4.png"/><Relationship Id="rId7" Type="http://schemas.openxmlformats.org/officeDocument/2006/relationships/image" Target="../media/image31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4.png"/><Relationship Id="rId7" Type="http://schemas.openxmlformats.org/officeDocument/2006/relationships/image" Target="../media/image36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5.png"/><Relationship Id="rId9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nur Martisor, 40 cm lungime, 4 mm grosime">
            <a:extLst>
              <a:ext uri="{FF2B5EF4-FFF2-40B4-BE49-F238E27FC236}">
                <a16:creationId xmlns:a16="http://schemas.microsoft.com/office/drawing/2014/main" id="{228F8AD3-FD1D-9960-520E-D9375CE52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553" y="1766656"/>
            <a:ext cx="3587064" cy="35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0CA2A-E8F8-2B7E-AEF0-22CD956A0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263" y="3022991"/>
            <a:ext cx="6560597" cy="649301"/>
          </a:xfrm>
        </p:spPr>
        <p:txBody>
          <a:bodyPr/>
          <a:lstStyle/>
          <a:p>
            <a:r>
              <a:rPr lang="ro-RO" sz="6600" b="1" dirty="0">
                <a:solidFill>
                  <a:srgbClr val="FF0000"/>
                </a:solidFill>
                <a:latin typeface="Arial Narrow" panose="020B0606020202030204" pitchFamily="34" charset="0"/>
              </a:rPr>
              <a:t>TÂRG </a:t>
            </a:r>
            <a:br>
              <a:rPr lang="ro-RO" sz="6600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o-RO" sz="6600" b="1" dirty="0">
                <a:solidFill>
                  <a:srgbClr val="FF0000"/>
                </a:solidFill>
                <a:latin typeface="Arial Narrow" panose="020B0606020202030204" pitchFamily="34" charset="0"/>
              </a:rPr>
              <a:t>DE MĂRȚIȘOARE</a:t>
            </a:r>
            <a:endParaRPr lang="en-US" sz="6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B5588-4047-E7BF-158E-3104DAB68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383" y="4646755"/>
            <a:ext cx="9070848" cy="457201"/>
          </a:xfrm>
        </p:spPr>
        <p:txBody>
          <a:bodyPr>
            <a:normAutofit fontScale="92500" lnSpcReduction="10000"/>
          </a:bodyPr>
          <a:lstStyle/>
          <a:p>
            <a:r>
              <a:rPr lang="ro-RO" sz="2800" b="1" dirty="0">
                <a:solidFill>
                  <a:srgbClr val="FF0000"/>
                </a:solidFill>
              </a:rPr>
              <a:t>1 MARTIE 2023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7128FE-0B81-B214-9373-FCC665379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507" y="3721910"/>
            <a:ext cx="1593087" cy="1593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FA8A0-3263-7C19-DE8E-CBFC7ABE1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29" y="1492735"/>
            <a:ext cx="1700859" cy="17008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CF84C-D9EC-88BC-BFB8-893159297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383" y="2007449"/>
            <a:ext cx="1593088" cy="159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0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410FB-DA10-3C0D-41D4-C9E15FDC0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26" y="274320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>
                <a:solidFill>
                  <a:srgbClr val="0070C0"/>
                </a:solidFill>
              </a:rPr>
              <a:t>ORGANIZATORI</a:t>
            </a:r>
            <a:r>
              <a:rPr lang="ro-RO" b="1" dirty="0"/>
              <a:t>:</a:t>
            </a:r>
            <a:br>
              <a:rPr lang="ro-RO" b="1" dirty="0"/>
            </a:br>
            <a:br>
              <a:rPr lang="ro-RO" b="1" dirty="0"/>
            </a:br>
            <a:r>
              <a:rPr lang="ro-RO" sz="3600" b="1" dirty="0">
                <a:solidFill>
                  <a:srgbClr val="0070C0"/>
                </a:solidFill>
              </a:rPr>
              <a:t>Catedra metodică a învățătorilor clasele CP-II</a:t>
            </a:r>
            <a:br>
              <a:rPr lang="ro-RO" sz="3600" b="1" dirty="0"/>
            </a:br>
            <a:r>
              <a:rPr lang="ro-RO" sz="3600" b="1" dirty="0"/>
              <a:t>Proiectul educativ </a:t>
            </a:r>
            <a:br>
              <a:rPr lang="ro-RO" sz="3600" b="1" dirty="0"/>
            </a:br>
            <a:r>
              <a:rPr lang="ro-RO" sz="3600" b="1" dirty="0">
                <a:solidFill>
                  <a:srgbClr val="FF0000"/>
                </a:solidFill>
              </a:rPr>
              <a:t>Doar împreună pentru o lume mai bună</a:t>
            </a:r>
            <a:br>
              <a:rPr lang="ro-RO" sz="3600" b="1" dirty="0"/>
            </a:br>
            <a:br>
              <a:rPr lang="ro-RO" sz="3600" b="1" dirty="0"/>
            </a:br>
            <a:r>
              <a:rPr lang="ro-RO" sz="3600" b="1" dirty="0">
                <a:solidFill>
                  <a:srgbClr val="0070C0"/>
                </a:solidFill>
              </a:rPr>
              <a:t>Catedra metodică a învățătorilor clasele III-IV </a:t>
            </a:r>
            <a:br>
              <a:rPr lang="ro-RO" sz="3600" b="1" dirty="0"/>
            </a:br>
            <a:r>
              <a:rPr lang="ro-RO" sz="3600" b="1" dirty="0"/>
              <a:t>Proiectul educativ</a:t>
            </a:r>
            <a:br>
              <a:rPr lang="ro-RO" sz="3600" b="1" dirty="0"/>
            </a:br>
            <a:r>
              <a:rPr lang="ro-RO" sz="3600" b="1" dirty="0">
                <a:solidFill>
                  <a:srgbClr val="FF0000"/>
                </a:solidFill>
              </a:rPr>
              <a:t>Lumea copilăriei</a:t>
            </a:r>
            <a:br>
              <a:rPr lang="ro-RO" sz="3600" b="1" dirty="0">
                <a:solidFill>
                  <a:srgbClr val="FF0000"/>
                </a:solidFill>
              </a:rPr>
            </a:br>
            <a:br>
              <a:rPr lang="ro-RO" sz="3600" b="1" dirty="0">
                <a:solidFill>
                  <a:srgbClr val="FF0000"/>
                </a:solidFill>
              </a:rPr>
            </a:br>
            <a:r>
              <a:rPr lang="ro-RO" sz="3600" b="1" dirty="0">
                <a:solidFill>
                  <a:schemeClr val="tx1"/>
                </a:solidFill>
              </a:rPr>
              <a:t>Liceul Teoretic </a:t>
            </a:r>
            <a:r>
              <a:rPr lang="en-US" sz="3600" b="1" dirty="0">
                <a:solidFill>
                  <a:schemeClr val="tx1"/>
                </a:solidFill>
              </a:rPr>
              <a:t>“</a:t>
            </a:r>
            <a:r>
              <a:rPr lang="ro-RO" sz="3600" b="1" dirty="0">
                <a:solidFill>
                  <a:schemeClr val="tx1"/>
                </a:solidFill>
              </a:rPr>
              <a:t>Lucian Blaga</a:t>
            </a:r>
            <a:r>
              <a:rPr lang="en-US" sz="3600" b="1" dirty="0">
                <a:solidFill>
                  <a:schemeClr val="tx1"/>
                </a:solidFill>
              </a:rPr>
              <a:t>”</a:t>
            </a:r>
            <a:r>
              <a:rPr lang="ro-RO" sz="3600" b="1" dirty="0">
                <a:solidFill>
                  <a:schemeClr val="tx1"/>
                </a:solidFill>
              </a:rPr>
              <a:t> Constanța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2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9E47CF-D8D0-51A3-B0EB-9B2586CAE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7" y="563732"/>
            <a:ext cx="3820358" cy="2865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41BC62-23EB-8D4A-5209-9D297D367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21" y="563732"/>
            <a:ext cx="3820357" cy="28652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1BDED8-F17D-E030-E126-E353861FA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64" y="563732"/>
            <a:ext cx="3820356" cy="28652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C99A6D-D95D-01EB-37FB-B45D40B7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7" y="3553287"/>
            <a:ext cx="3820358" cy="28652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9B365D-66B5-630C-7D0F-2C3D509FE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21" y="3553287"/>
            <a:ext cx="3820357" cy="28652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3512C1-AB2E-02E1-6B37-FB0377964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64" y="3553287"/>
            <a:ext cx="3820356" cy="28652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69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AF3B34-E546-780B-C626-FE32F222A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34" y="560880"/>
            <a:ext cx="3386455" cy="2539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217542-7B26-4C54-C5DF-9607570D7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192" y="3233801"/>
            <a:ext cx="2387616" cy="31834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AD01E-D963-7E82-F193-381D1D4C66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5" y="3281863"/>
            <a:ext cx="4181411" cy="31360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F2B258B-C283-4781-3374-A0A1EAADAC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3" y="560880"/>
            <a:ext cx="3386277" cy="253970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19B1A7B-7702-BDA7-A5E8-D11B539C33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494" y="560880"/>
            <a:ext cx="3386277" cy="253970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8554CD-817B-4641-2A4B-541A1FDA3D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283012"/>
            <a:ext cx="4179035" cy="313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2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80C9B5-3AFF-0A10-7ED0-5AE7718A2F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"/>
          <a:stretch/>
        </p:blipFill>
        <p:spPr>
          <a:xfrm>
            <a:off x="294259" y="600510"/>
            <a:ext cx="3062797" cy="5815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7F80D3-ED75-9388-1434-31FFC216ED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417" y="680097"/>
            <a:ext cx="4834524" cy="27194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725D6E-4885-6D2F-C5DE-30AB5D82DF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417" y="3658872"/>
            <a:ext cx="4834524" cy="27194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50A300-FE89-A1E8-EB28-44A4FE63965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82" t="8761" b="5113"/>
          <a:stretch/>
        </p:blipFill>
        <p:spPr>
          <a:xfrm>
            <a:off x="8753475" y="622702"/>
            <a:ext cx="3144266" cy="567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63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7EADDF-0D37-63A5-3158-DC7A8E6F75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 t="12774" r="2532" b="18099"/>
          <a:stretch/>
        </p:blipFill>
        <p:spPr>
          <a:xfrm>
            <a:off x="401638" y="1875506"/>
            <a:ext cx="2418308" cy="3294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A04F0A-8B8C-81B3-35CA-33BBD079EE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1"/>
          <a:stretch/>
        </p:blipFill>
        <p:spPr>
          <a:xfrm>
            <a:off x="7948558" y="667504"/>
            <a:ext cx="3911258" cy="5747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57B70-C6EE-9202-4227-DBC865DDD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3640634"/>
            <a:ext cx="4910138" cy="2761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7E1C9A-5EB4-A942-50F4-991D80CEEF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560881"/>
            <a:ext cx="4910138" cy="276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62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305CC-E5AE-B997-2590-BFADFCA80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438" y="736267"/>
            <a:ext cx="4760121" cy="2677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560578-6E96-53C7-5CF1-BC1478F1BE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08" y="714866"/>
            <a:ext cx="4760121" cy="2677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ED4E33-2184-5F78-6560-D936C42FC7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64968"/>
            <a:ext cx="4760121" cy="2677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8E89C4-2387-15B8-2D9C-ECF2C2BD0B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58" y="3564968"/>
            <a:ext cx="4760121" cy="267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0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75" y="6534059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DC0249-FD2D-A620-E06E-3B00D2A88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5" y="560881"/>
            <a:ext cx="4405946" cy="2478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082C2F-293F-2F85-8581-C8DBC62F0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630" y="574204"/>
            <a:ext cx="4751890" cy="26729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3767CD-6336-8C19-C4D4-6385335E8B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4"/>
          <a:stretch/>
        </p:blipFill>
        <p:spPr>
          <a:xfrm>
            <a:off x="234275" y="3776029"/>
            <a:ext cx="4283716" cy="26422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C602CA-03F0-B305-FB11-DCAB23408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990" y="949803"/>
            <a:ext cx="2739358" cy="48699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7C9077-0AAA-1BBB-490D-469952EDA3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62" y="3775079"/>
            <a:ext cx="4697258" cy="264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1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B3AFA-1E69-F431-9B54-9A6E7BE8E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962"/>
          <a:stretch/>
        </p:blipFill>
        <p:spPr>
          <a:xfrm>
            <a:off x="237477" y="0"/>
            <a:ext cx="6241002" cy="563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BDD35-0BD9-A8B4-1934-B24849677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83"/>
          <a:stretch/>
        </p:blipFill>
        <p:spPr>
          <a:xfrm>
            <a:off x="6478479" y="0"/>
            <a:ext cx="5476041" cy="560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ED5695-9FD8-E22D-969D-D5BCA792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4" y="6418554"/>
            <a:ext cx="6242845" cy="4394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115EC7-5270-8C80-6CC9-62CBDE3B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6417921"/>
            <a:ext cx="5474682" cy="4394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BBE451-6288-9B18-6247-93588D216C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5" r="12199"/>
          <a:stretch/>
        </p:blipFill>
        <p:spPr>
          <a:xfrm>
            <a:off x="825133" y="1799677"/>
            <a:ext cx="5882996" cy="3258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8BE572-F4E7-FA01-18FF-6E3AC1842BFF}"/>
              </a:ext>
            </a:extLst>
          </p:cNvPr>
          <p:cNvSpPr txBox="1"/>
          <p:nvPr/>
        </p:nvSpPr>
        <p:spPr>
          <a:xfrm>
            <a:off x="7277101" y="1799677"/>
            <a:ext cx="461010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Martie e, așadar,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Prima lună-n calendar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Care anunță-n toată țara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C-a sosit iar primăvara.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Și din prima zi, se știe,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E-un motiv de bucurie:</a:t>
            </a:r>
          </a:p>
          <a:p>
            <a:r>
              <a:rPr lang="ro-RO" sz="2000" dirty="0">
                <a:solidFill>
                  <a:srgbClr val="FF0000"/>
                </a:solidFill>
                <a:latin typeface="Bahnschrift" panose="020B0502040204020203" pitchFamily="34" charset="0"/>
              </a:rPr>
              <a:t>Mărțișoarele apar.</a:t>
            </a:r>
          </a:p>
          <a:p>
            <a:endParaRPr lang="ro-RO" dirty="0">
              <a:solidFill>
                <a:srgbClr val="FF0000"/>
              </a:solidFill>
            </a:endParaRPr>
          </a:p>
          <a:p>
            <a:endParaRPr lang="ro-RO" dirty="0">
              <a:solidFill>
                <a:srgbClr val="FF0000"/>
              </a:solidFill>
            </a:endParaRPr>
          </a:p>
          <a:p>
            <a:r>
              <a:rPr lang="ro-RO" sz="900" dirty="0">
                <a:latin typeface="Bahnschrift" panose="020B0502040204020203" pitchFamily="34" charset="0"/>
              </a:rPr>
              <a:t>Autor: Mădălina Grigore</a:t>
            </a:r>
          </a:p>
          <a:p>
            <a:r>
              <a:rPr lang="ro-RO" sz="900" dirty="0">
                <a:latin typeface="Bahnschrift" panose="020B0502040204020203" pitchFamily="34" charset="0"/>
              </a:rPr>
              <a:t>Sursa: https://www.stirilekanald.ro/poezii-pentru-martisor-cele-mai-frumoase-versuri-la-inceput-de-primavara-20295954</a:t>
            </a:r>
            <a:endParaRPr lang="en-US" sz="9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655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56</TotalTime>
  <Words>99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Bahnschrift</vt:lpstr>
      <vt:lpstr>Century Gothic</vt:lpstr>
      <vt:lpstr>Garamond</vt:lpstr>
      <vt:lpstr>Savon</vt:lpstr>
      <vt:lpstr>TÂRG  DE MĂRȚIȘOARE</vt:lpstr>
      <vt:lpstr>ORGANIZATORI:  Catedra metodică a învățătorilor clasele CP-II Proiectul educativ  Doar împreună pentru o lume mai bună  Catedra metodică a învățătorilor clasele III-IV  Proiectul educativ Lumea copilăriei  Liceul Teoretic “Lucian Blaga” Constanța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TÂRG  DE MĂRȚIȘOARE</dc:title>
  <dc:creator>SOPTELEA CS ALICE ALEXANDRA</dc:creator>
  <cp:lastModifiedBy>SOPTELEA CS ALICE ALEXANDRA</cp:lastModifiedBy>
  <cp:revision>19</cp:revision>
  <dcterms:created xsi:type="dcterms:W3CDTF">2023-03-02T20:27:05Z</dcterms:created>
  <dcterms:modified xsi:type="dcterms:W3CDTF">2023-03-02T21:23:33Z</dcterms:modified>
</cp:coreProperties>
</file>