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sldIdLst>
    <p:sldId id="352" r:id="rId2"/>
    <p:sldId id="361" r:id="rId3"/>
    <p:sldId id="353" r:id="rId4"/>
    <p:sldId id="354" r:id="rId5"/>
    <p:sldId id="355" r:id="rId6"/>
    <p:sldId id="356" r:id="rId7"/>
    <p:sldId id="360" r:id="rId8"/>
    <p:sldId id="357" r:id="rId9"/>
    <p:sldId id="358" r:id="rId10"/>
    <p:sldId id="3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CFA782-5A26-4A20-A432-B99AF06E2C8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2C6869A-F7A5-4B54-8C99-BE78C25D9591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Pe data de 14 noiembrie 2024, în sala de festivități a Liceului Teoretic Lucian Blaga, în cadrul Proiectului educativ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“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Cunosc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â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istoria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ne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cinstim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eroii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” 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avut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loc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activitatea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“ S</a:t>
          </a:r>
          <a:r>
            <a:rPr lang="ro-RO" dirty="0" err="1">
              <a:latin typeface="Times New Roman" panose="02020603050405020304" pitchFamily="18" charset="0"/>
              <a:cs typeface="Times New Roman" panose="02020603050405020304" pitchFamily="18" charset="0"/>
            </a:rPr>
            <a:t>ărbătorim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Ziua Dobrogei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7D060D-1A34-416F-A273-6A66626E6A50}" type="parTrans" cxnId="{D8CB8BE0-34BA-4F1C-9B39-8A77C35E74AC}">
      <dgm:prSet/>
      <dgm:spPr/>
      <dgm:t>
        <a:bodyPr/>
        <a:lstStyle/>
        <a:p>
          <a:endParaRPr lang="en-US"/>
        </a:p>
      </dgm:t>
    </dgm:pt>
    <dgm:pt modelId="{F19AA9D1-62DE-4B07-B628-17170E45FEBA}" type="sibTrans" cxnId="{D8CB8BE0-34BA-4F1C-9B39-8A77C35E74AC}">
      <dgm:prSet/>
      <dgm:spPr/>
      <dgm:t>
        <a:bodyPr/>
        <a:lstStyle/>
        <a:p>
          <a:endParaRPr lang="en-US"/>
        </a:p>
      </dgm:t>
    </dgm:pt>
    <dgm:pt modelId="{90F6002B-E02D-42E7-A56E-2E39DA32AF2A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Activitatea a fost coordonată de doamna director, prof. dr. Iuliana </a:t>
          </a:r>
          <a:r>
            <a:rPr lang="ro-RO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Linea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și de domnii profesori </a:t>
          </a:r>
          <a:r>
            <a:rPr lang="ro-RO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Avanu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Victoria, Ștefan Marian, </a:t>
          </a:r>
          <a:r>
            <a:rPr lang="ro-RO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Nicolă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ro-RO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scu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Nicoleta, Munteanu Octavian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5C62CA-2682-463C-A316-120C92024B61}" type="parTrans" cxnId="{014F79AD-B3C9-41B3-AF46-9AA9647825A9}">
      <dgm:prSet/>
      <dgm:spPr/>
      <dgm:t>
        <a:bodyPr/>
        <a:lstStyle/>
        <a:p>
          <a:endParaRPr lang="en-US"/>
        </a:p>
      </dgm:t>
    </dgm:pt>
    <dgm:pt modelId="{626F7786-9971-478C-9723-C80A9252807F}" type="sibTrans" cxnId="{014F79AD-B3C9-41B3-AF46-9AA9647825A9}">
      <dgm:prSet/>
      <dgm:spPr/>
      <dgm:t>
        <a:bodyPr/>
        <a:lstStyle/>
        <a:p>
          <a:endParaRPr lang="en-US"/>
        </a:p>
      </dgm:t>
    </dgm:pt>
    <dgm:pt modelId="{2E5B6993-89DD-4C59-B1CB-02E29F3AF418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Obiectivele activității au fost</a:t>
          </a:r>
          <a:r>
            <a:rPr lang="en-US" dirty="0"/>
            <a:t>:</a:t>
          </a:r>
        </a:p>
      </dgm:t>
    </dgm:pt>
    <dgm:pt modelId="{20A5C3C5-49EF-4F8C-9DD9-AD08FE37C92B}" type="parTrans" cxnId="{D0FB3CFC-0791-431E-B8F2-AFF42367238D}">
      <dgm:prSet/>
      <dgm:spPr/>
      <dgm:t>
        <a:bodyPr/>
        <a:lstStyle/>
        <a:p>
          <a:endParaRPr lang="en-US"/>
        </a:p>
      </dgm:t>
    </dgm:pt>
    <dgm:pt modelId="{4C3E0301-A5DF-4903-AC76-8CA50F30CFA5}" type="sibTrans" cxnId="{D0FB3CFC-0791-431E-B8F2-AFF42367238D}">
      <dgm:prSet/>
      <dgm:spPr/>
      <dgm:t>
        <a:bodyPr/>
        <a:lstStyle/>
        <a:p>
          <a:endParaRPr lang="en-US"/>
        </a:p>
      </dgm:t>
    </dgm:pt>
    <dgm:pt modelId="{4853E0DF-481A-4E93-AF9B-163619E26479}">
      <dgm:prSet/>
      <dgm:spPr/>
      <dgm:t>
        <a:bodyPr/>
        <a:lstStyle/>
        <a:p>
          <a:r>
            <a:rPr lang="ro-RO" dirty="0"/>
            <a:t>1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.  implicarea elevilor în cunoașterea și valorificarea mărturiilor istorice locale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A95653-EA39-43FF-AD98-072098F3B8F9}" type="parTrans" cxnId="{25F97E75-CFBD-48B6-88B7-7D5B2D7CC777}">
      <dgm:prSet/>
      <dgm:spPr/>
      <dgm:t>
        <a:bodyPr/>
        <a:lstStyle/>
        <a:p>
          <a:endParaRPr lang="en-US"/>
        </a:p>
      </dgm:t>
    </dgm:pt>
    <dgm:pt modelId="{F3BD1BB1-912E-4579-9989-DE0088F67119}" type="sibTrans" cxnId="{25F97E75-CFBD-48B6-88B7-7D5B2D7CC777}">
      <dgm:prSet/>
      <dgm:spPr/>
      <dgm:t>
        <a:bodyPr/>
        <a:lstStyle/>
        <a:p>
          <a:endParaRPr lang="en-US"/>
        </a:p>
      </dgm:t>
    </dgm:pt>
    <dgm:pt modelId="{499DB207-203D-45B7-BD28-13577CD199E2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2. cunoașterea unor repere istorice privind evoluția Dobrogei până la 1878, a contextului intern și extern al reveniri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 Dobrogei la România precum și importanța acestui eveniment istoric</a:t>
          </a:r>
          <a:r>
            <a:rPr lang="ro-RO" dirty="0"/>
            <a:t>.</a:t>
          </a:r>
          <a:endParaRPr lang="en-US" dirty="0"/>
        </a:p>
      </dgm:t>
    </dgm:pt>
    <dgm:pt modelId="{C5CD7A39-909F-440D-BF38-B21D7E597BC6}" type="parTrans" cxnId="{D11395A5-EE18-4024-93F3-BD8787FAC5C2}">
      <dgm:prSet/>
      <dgm:spPr/>
      <dgm:t>
        <a:bodyPr/>
        <a:lstStyle/>
        <a:p>
          <a:endParaRPr lang="en-US"/>
        </a:p>
      </dgm:t>
    </dgm:pt>
    <dgm:pt modelId="{C106C752-1D59-43EE-8EC2-1E3A04E555CA}" type="sibTrans" cxnId="{D11395A5-EE18-4024-93F3-BD8787FAC5C2}">
      <dgm:prSet/>
      <dgm:spPr/>
      <dgm:t>
        <a:bodyPr/>
        <a:lstStyle/>
        <a:p>
          <a:endParaRPr lang="en-US"/>
        </a:p>
      </dgm:t>
    </dgm:pt>
    <dgm:pt modelId="{26AFAF09-48AE-4406-AC92-1F57E1D92F11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3. exersarea abilităților de lucru în echipă și a spiritului competițional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3C36A-E320-41F6-847A-6F8FFA396CA8}" type="parTrans" cxnId="{EF1DE065-E5DF-447C-B5FA-7DF15C07E48C}">
      <dgm:prSet/>
      <dgm:spPr/>
      <dgm:t>
        <a:bodyPr/>
        <a:lstStyle/>
        <a:p>
          <a:endParaRPr lang="en-US"/>
        </a:p>
      </dgm:t>
    </dgm:pt>
    <dgm:pt modelId="{5682C4B6-71A0-4A67-B8B1-D023A5043887}" type="sibTrans" cxnId="{EF1DE065-E5DF-447C-B5FA-7DF15C07E48C}">
      <dgm:prSet/>
      <dgm:spPr/>
      <dgm:t>
        <a:bodyPr/>
        <a:lstStyle/>
        <a:p>
          <a:endParaRPr lang="en-US"/>
        </a:p>
      </dgm:t>
    </dgm:pt>
    <dgm:pt modelId="{9E5C646F-017E-4374-BAC7-3AF6C1CAEB7B}" type="pres">
      <dgm:prSet presAssocID="{F2CFA782-5A26-4A20-A432-B99AF06E2C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567306-AEE2-44B9-967F-FEE7A46EA2D7}" type="pres">
      <dgm:prSet presAssocID="{02C6869A-F7A5-4B54-8C99-BE78C25D9591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B11FF-D44C-433C-BD99-D037AF5DC065}" type="pres">
      <dgm:prSet presAssocID="{F19AA9D1-62DE-4B07-B628-17170E45FEBA}" presName="spacer" presStyleCnt="0"/>
      <dgm:spPr/>
    </dgm:pt>
    <dgm:pt modelId="{FE2C7CDC-19D8-4264-A5D9-5CF4469DC5F6}" type="pres">
      <dgm:prSet presAssocID="{90F6002B-E02D-42E7-A56E-2E39DA32AF2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D2904-FC34-457A-89A7-FC57B045E374}" type="pres">
      <dgm:prSet presAssocID="{626F7786-9971-478C-9723-C80A9252807F}" presName="spacer" presStyleCnt="0"/>
      <dgm:spPr/>
    </dgm:pt>
    <dgm:pt modelId="{9352D8E2-E795-4DC7-9B74-F9B50F1D6D2F}" type="pres">
      <dgm:prSet presAssocID="{2E5B6993-89DD-4C59-B1CB-02E29F3AF41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8FE1C-036A-4BAE-9E3F-A0189CD353A3}" type="pres">
      <dgm:prSet presAssocID="{4C3E0301-A5DF-4903-AC76-8CA50F30CFA5}" presName="spacer" presStyleCnt="0"/>
      <dgm:spPr/>
    </dgm:pt>
    <dgm:pt modelId="{55C845BB-9EF7-48F3-963A-56585B808641}" type="pres">
      <dgm:prSet presAssocID="{4853E0DF-481A-4E93-AF9B-163619E2647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18499-F032-4FB5-9839-31E2909FBDED}" type="pres">
      <dgm:prSet presAssocID="{F3BD1BB1-912E-4579-9989-DE0088F67119}" presName="spacer" presStyleCnt="0"/>
      <dgm:spPr/>
    </dgm:pt>
    <dgm:pt modelId="{342BF9ED-3883-4A6D-8609-71E7C3B1A1BE}" type="pres">
      <dgm:prSet presAssocID="{499DB207-203D-45B7-BD28-13577CD199E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791FC-CE04-400C-B8C7-01D409081966}" type="pres">
      <dgm:prSet presAssocID="{C106C752-1D59-43EE-8EC2-1E3A04E555CA}" presName="spacer" presStyleCnt="0"/>
      <dgm:spPr/>
    </dgm:pt>
    <dgm:pt modelId="{B909A9ED-22CB-4507-A6CB-E59776D26136}" type="pres">
      <dgm:prSet presAssocID="{26AFAF09-48AE-4406-AC92-1F57E1D92F1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1DE065-E5DF-447C-B5FA-7DF15C07E48C}" srcId="{F2CFA782-5A26-4A20-A432-B99AF06E2C80}" destId="{26AFAF09-48AE-4406-AC92-1F57E1D92F11}" srcOrd="5" destOrd="0" parTransId="{BE73C36A-E320-41F6-847A-6F8FFA396CA8}" sibTransId="{5682C4B6-71A0-4A67-B8B1-D023A5043887}"/>
    <dgm:cxn modelId="{13EBFA40-DE75-47D4-B878-3198C922D9F9}" type="presOf" srcId="{90F6002B-E02D-42E7-A56E-2E39DA32AF2A}" destId="{FE2C7CDC-19D8-4264-A5D9-5CF4469DC5F6}" srcOrd="0" destOrd="0" presId="urn:microsoft.com/office/officeart/2005/8/layout/vList2"/>
    <dgm:cxn modelId="{D0FB3CFC-0791-431E-B8F2-AFF42367238D}" srcId="{F2CFA782-5A26-4A20-A432-B99AF06E2C80}" destId="{2E5B6993-89DD-4C59-B1CB-02E29F3AF418}" srcOrd="2" destOrd="0" parTransId="{20A5C3C5-49EF-4F8C-9DD9-AD08FE37C92B}" sibTransId="{4C3E0301-A5DF-4903-AC76-8CA50F30CFA5}"/>
    <dgm:cxn modelId="{D11395A5-EE18-4024-93F3-BD8787FAC5C2}" srcId="{F2CFA782-5A26-4A20-A432-B99AF06E2C80}" destId="{499DB207-203D-45B7-BD28-13577CD199E2}" srcOrd="4" destOrd="0" parTransId="{C5CD7A39-909F-440D-BF38-B21D7E597BC6}" sibTransId="{C106C752-1D59-43EE-8EC2-1E3A04E555CA}"/>
    <dgm:cxn modelId="{25F97E75-CFBD-48B6-88B7-7D5B2D7CC777}" srcId="{F2CFA782-5A26-4A20-A432-B99AF06E2C80}" destId="{4853E0DF-481A-4E93-AF9B-163619E26479}" srcOrd="3" destOrd="0" parTransId="{75A95653-EA39-43FF-AD98-072098F3B8F9}" sibTransId="{F3BD1BB1-912E-4579-9989-DE0088F67119}"/>
    <dgm:cxn modelId="{EFB663F8-00CD-4CD3-908D-854A5D36BED6}" type="presOf" srcId="{4853E0DF-481A-4E93-AF9B-163619E26479}" destId="{55C845BB-9EF7-48F3-963A-56585B808641}" srcOrd="0" destOrd="0" presId="urn:microsoft.com/office/officeart/2005/8/layout/vList2"/>
    <dgm:cxn modelId="{C615400B-99C8-4E1E-9672-B51D5941B9C4}" type="presOf" srcId="{02C6869A-F7A5-4B54-8C99-BE78C25D9591}" destId="{B8567306-AEE2-44B9-967F-FEE7A46EA2D7}" srcOrd="0" destOrd="0" presId="urn:microsoft.com/office/officeart/2005/8/layout/vList2"/>
    <dgm:cxn modelId="{AA57FACB-782A-469F-B27C-3D9B885395CD}" type="presOf" srcId="{2E5B6993-89DD-4C59-B1CB-02E29F3AF418}" destId="{9352D8E2-E795-4DC7-9B74-F9B50F1D6D2F}" srcOrd="0" destOrd="0" presId="urn:microsoft.com/office/officeart/2005/8/layout/vList2"/>
    <dgm:cxn modelId="{92B80F03-E355-441A-9FD5-0952CFCDDBE4}" type="presOf" srcId="{26AFAF09-48AE-4406-AC92-1F57E1D92F11}" destId="{B909A9ED-22CB-4507-A6CB-E59776D26136}" srcOrd="0" destOrd="0" presId="urn:microsoft.com/office/officeart/2005/8/layout/vList2"/>
    <dgm:cxn modelId="{D8CB8BE0-34BA-4F1C-9B39-8A77C35E74AC}" srcId="{F2CFA782-5A26-4A20-A432-B99AF06E2C80}" destId="{02C6869A-F7A5-4B54-8C99-BE78C25D9591}" srcOrd="0" destOrd="0" parTransId="{B47D060D-1A34-416F-A273-6A66626E6A50}" sibTransId="{F19AA9D1-62DE-4B07-B628-17170E45FEBA}"/>
    <dgm:cxn modelId="{014F79AD-B3C9-41B3-AF46-9AA9647825A9}" srcId="{F2CFA782-5A26-4A20-A432-B99AF06E2C80}" destId="{90F6002B-E02D-42E7-A56E-2E39DA32AF2A}" srcOrd="1" destOrd="0" parTransId="{075C62CA-2682-463C-A316-120C92024B61}" sibTransId="{626F7786-9971-478C-9723-C80A9252807F}"/>
    <dgm:cxn modelId="{6FDB2680-B240-499A-A3EB-8595486E910A}" type="presOf" srcId="{F2CFA782-5A26-4A20-A432-B99AF06E2C80}" destId="{9E5C646F-017E-4374-BAC7-3AF6C1CAEB7B}" srcOrd="0" destOrd="0" presId="urn:microsoft.com/office/officeart/2005/8/layout/vList2"/>
    <dgm:cxn modelId="{8A4B98D0-58F4-488F-9E1A-0284D9533366}" type="presOf" srcId="{499DB207-203D-45B7-BD28-13577CD199E2}" destId="{342BF9ED-3883-4A6D-8609-71E7C3B1A1BE}" srcOrd="0" destOrd="0" presId="urn:microsoft.com/office/officeart/2005/8/layout/vList2"/>
    <dgm:cxn modelId="{6CA036BE-E413-4036-8EED-D653578269F6}" type="presParOf" srcId="{9E5C646F-017E-4374-BAC7-3AF6C1CAEB7B}" destId="{B8567306-AEE2-44B9-967F-FEE7A46EA2D7}" srcOrd="0" destOrd="0" presId="urn:microsoft.com/office/officeart/2005/8/layout/vList2"/>
    <dgm:cxn modelId="{1294AFBF-0C2A-4752-9606-479CF076CADC}" type="presParOf" srcId="{9E5C646F-017E-4374-BAC7-3AF6C1CAEB7B}" destId="{A50B11FF-D44C-433C-BD99-D037AF5DC065}" srcOrd="1" destOrd="0" presId="urn:microsoft.com/office/officeart/2005/8/layout/vList2"/>
    <dgm:cxn modelId="{E649C117-34BE-4030-8034-C3D7D4A80378}" type="presParOf" srcId="{9E5C646F-017E-4374-BAC7-3AF6C1CAEB7B}" destId="{FE2C7CDC-19D8-4264-A5D9-5CF4469DC5F6}" srcOrd="2" destOrd="0" presId="urn:microsoft.com/office/officeart/2005/8/layout/vList2"/>
    <dgm:cxn modelId="{F90DEA0D-6A9C-4289-9D05-2C6E53D128C3}" type="presParOf" srcId="{9E5C646F-017E-4374-BAC7-3AF6C1CAEB7B}" destId="{982D2904-FC34-457A-89A7-FC57B045E374}" srcOrd="3" destOrd="0" presId="urn:microsoft.com/office/officeart/2005/8/layout/vList2"/>
    <dgm:cxn modelId="{65EB6106-6513-4ED9-A242-75DC76F6509B}" type="presParOf" srcId="{9E5C646F-017E-4374-BAC7-3AF6C1CAEB7B}" destId="{9352D8E2-E795-4DC7-9B74-F9B50F1D6D2F}" srcOrd="4" destOrd="0" presId="urn:microsoft.com/office/officeart/2005/8/layout/vList2"/>
    <dgm:cxn modelId="{100A7633-3FBE-4018-B699-EAC76733A2FC}" type="presParOf" srcId="{9E5C646F-017E-4374-BAC7-3AF6C1CAEB7B}" destId="{E078FE1C-036A-4BAE-9E3F-A0189CD353A3}" srcOrd="5" destOrd="0" presId="urn:microsoft.com/office/officeart/2005/8/layout/vList2"/>
    <dgm:cxn modelId="{42CD289D-9C78-4EF7-834C-71C4FF1B52C5}" type="presParOf" srcId="{9E5C646F-017E-4374-BAC7-3AF6C1CAEB7B}" destId="{55C845BB-9EF7-48F3-963A-56585B808641}" srcOrd="6" destOrd="0" presId="urn:microsoft.com/office/officeart/2005/8/layout/vList2"/>
    <dgm:cxn modelId="{27AE9454-C8CA-4157-9A8B-D4B709116D5E}" type="presParOf" srcId="{9E5C646F-017E-4374-BAC7-3AF6C1CAEB7B}" destId="{AB118499-F032-4FB5-9839-31E2909FBDED}" srcOrd="7" destOrd="0" presId="urn:microsoft.com/office/officeart/2005/8/layout/vList2"/>
    <dgm:cxn modelId="{685335CD-89BB-424D-8F10-2F212141D9AD}" type="presParOf" srcId="{9E5C646F-017E-4374-BAC7-3AF6C1CAEB7B}" destId="{342BF9ED-3883-4A6D-8609-71E7C3B1A1BE}" srcOrd="8" destOrd="0" presId="urn:microsoft.com/office/officeart/2005/8/layout/vList2"/>
    <dgm:cxn modelId="{4DF0E0BF-DC7F-4A72-9A1F-9BD15268BCB9}" type="presParOf" srcId="{9E5C646F-017E-4374-BAC7-3AF6C1CAEB7B}" destId="{B50791FC-CE04-400C-B8C7-01D409081966}" srcOrd="9" destOrd="0" presId="urn:microsoft.com/office/officeart/2005/8/layout/vList2"/>
    <dgm:cxn modelId="{C4909322-DBA7-41AA-B331-F4CE43558F15}" type="presParOf" srcId="{9E5C646F-017E-4374-BAC7-3AF6C1CAEB7B}" destId="{B909A9ED-22CB-4507-A6CB-E59776D2613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567306-AEE2-44B9-967F-FEE7A46EA2D7}">
      <dsp:nvSpPr>
        <dsp:cNvPr id="0" name=""/>
        <dsp:cNvSpPr/>
      </dsp:nvSpPr>
      <dsp:spPr>
        <a:xfrm>
          <a:off x="0" y="248702"/>
          <a:ext cx="5343082" cy="7371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 data de 14 noiembrie 2024, în sala de festivități a Liceului Teoretic Lucian Blaga, în cadrul Proiectului educativ 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Cunosc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â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istoria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ne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cinstim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eroii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a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avut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loc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activitatea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“ S</a:t>
          </a:r>
          <a:r>
            <a:rPr lang="ro-RO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ărbătorim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Ziua Dobrogei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8702"/>
        <a:ext cx="5343082" cy="737100"/>
      </dsp:txXfrm>
    </dsp:sp>
    <dsp:sp modelId="{FE2C7CDC-19D8-4264-A5D9-5CF4469DC5F6}">
      <dsp:nvSpPr>
        <dsp:cNvPr id="0" name=""/>
        <dsp:cNvSpPr/>
      </dsp:nvSpPr>
      <dsp:spPr>
        <a:xfrm>
          <a:off x="0" y="1026122"/>
          <a:ext cx="5343082" cy="737100"/>
        </a:xfrm>
        <a:prstGeom prst="roundRect">
          <a:avLst/>
        </a:prstGeom>
        <a:solidFill>
          <a:schemeClr val="accent2">
            <a:hueOff val="-4103320"/>
            <a:satOff val="3051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Activitatea a fost coordonată de doamna director, prof. dr. Iuliana </a:t>
          </a:r>
          <a:r>
            <a:rPr lang="ro-RO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Linea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de domnii profesori </a:t>
          </a:r>
          <a:r>
            <a:rPr lang="ro-RO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Avanu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Victoria, Ștefan Marian, </a:t>
          </a:r>
          <a:r>
            <a:rPr lang="ro-RO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Nicolă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ro-RO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scu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Nicoleta, Munteanu Octavian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26122"/>
        <a:ext cx="5343082" cy="737100"/>
      </dsp:txXfrm>
    </dsp:sp>
    <dsp:sp modelId="{9352D8E2-E795-4DC7-9B74-F9B50F1D6D2F}">
      <dsp:nvSpPr>
        <dsp:cNvPr id="0" name=""/>
        <dsp:cNvSpPr/>
      </dsp:nvSpPr>
      <dsp:spPr>
        <a:xfrm>
          <a:off x="0" y="1803542"/>
          <a:ext cx="5343082" cy="737100"/>
        </a:xfrm>
        <a:prstGeom prst="roundRect">
          <a:avLst/>
        </a:prstGeom>
        <a:solidFill>
          <a:schemeClr val="accent2">
            <a:hueOff val="-8206640"/>
            <a:satOff val="6102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Obiectivele activității au fost</a:t>
          </a:r>
          <a:r>
            <a:rPr lang="en-US" sz="1400" kern="1200" dirty="0"/>
            <a:t>:</a:t>
          </a:r>
        </a:p>
      </dsp:txBody>
      <dsp:txXfrm>
        <a:off x="0" y="1803542"/>
        <a:ext cx="5343082" cy="737100"/>
      </dsp:txXfrm>
    </dsp:sp>
    <dsp:sp modelId="{55C845BB-9EF7-48F3-963A-56585B808641}">
      <dsp:nvSpPr>
        <dsp:cNvPr id="0" name=""/>
        <dsp:cNvSpPr/>
      </dsp:nvSpPr>
      <dsp:spPr>
        <a:xfrm>
          <a:off x="0" y="2580963"/>
          <a:ext cx="5343082" cy="737100"/>
        </a:xfrm>
        <a:prstGeom prst="roundRect">
          <a:avLst/>
        </a:prstGeom>
        <a:solidFill>
          <a:schemeClr val="accent2">
            <a:hueOff val="-12309960"/>
            <a:satOff val="9153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/>
            <a:t>1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 implicarea elevilor în cunoașterea și valorificarea mărturiilor istorice locale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580963"/>
        <a:ext cx="5343082" cy="737100"/>
      </dsp:txXfrm>
    </dsp:sp>
    <dsp:sp modelId="{342BF9ED-3883-4A6D-8609-71E7C3B1A1BE}">
      <dsp:nvSpPr>
        <dsp:cNvPr id="0" name=""/>
        <dsp:cNvSpPr/>
      </dsp:nvSpPr>
      <dsp:spPr>
        <a:xfrm>
          <a:off x="0" y="3358383"/>
          <a:ext cx="5343082" cy="737100"/>
        </a:xfrm>
        <a:prstGeom prst="roundRect">
          <a:avLst/>
        </a:prstGeom>
        <a:solidFill>
          <a:schemeClr val="accent2">
            <a:hueOff val="-16413279"/>
            <a:satOff val="12204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cunoașterea unor repere istorice privind evoluția Dobrogei până la 1878, a contextului intern și extern al reveniri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Dobrogei la România precum și importanța acestui eveniment istoric</a:t>
          </a:r>
          <a:r>
            <a:rPr lang="ro-RO" sz="1400" kern="1200" dirty="0"/>
            <a:t>.</a:t>
          </a:r>
          <a:endParaRPr lang="en-US" sz="1400" kern="1200" dirty="0"/>
        </a:p>
      </dsp:txBody>
      <dsp:txXfrm>
        <a:off x="0" y="3358383"/>
        <a:ext cx="5343082" cy="737100"/>
      </dsp:txXfrm>
    </dsp:sp>
    <dsp:sp modelId="{B909A9ED-22CB-4507-A6CB-E59776D26136}">
      <dsp:nvSpPr>
        <dsp:cNvPr id="0" name=""/>
        <dsp:cNvSpPr/>
      </dsp:nvSpPr>
      <dsp:spPr>
        <a:xfrm>
          <a:off x="0" y="4135803"/>
          <a:ext cx="5343082" cy="737100"/>
        </a:xfrm>
        <a:prstGeom prst="roundRect">
          <a:avLst/>
        </a:prstGeom>
        <a:solidFill>
          <a:schemeClr val="accent2">
            <a:hueOff val="-20516600"/>
            <a:satOff val="15255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exersarea abilităților de lucru în echipă și a spiritului competițional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35803"/>
        <a:ext cx="5343082" cy="737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519476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1135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CDE45C10-227D-42DF-A888-EEFD3784FA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A214944-8898-48BC-AE6F-065DA7BBB8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59009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93086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87181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33243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2613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59309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0804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09746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2487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40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0" r:id="rId6"/>
    <p:sldLayoutId id="2147483776" r:id="rId7"/>
    <p:sldLayoutId id="2147483777" r:id="rId8"/>
    <p:sldLayoutId id="2147483778" r:id="rId9"/>
    <p:sldLayoutId id="2147483779" r:id="rId10"/>
    <p:sldLayoutId id="214748378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9" name="Rectangle 9224">
            <a:extLst>
              <a:ext uri="{FF2B5EF4-FFF2-40B4-BE49-F238E27FC236}">
                <a16:creationId xmlns="" xmlns:a16="http://schemas.microsoft.com/office/drawing/2014/main" id="{DB33B578-A8C0-4D0F-8846-FBE386EDC3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0" name="Rectangle 9226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1" name="Rectangle 5">
            <a:extLst>
              <a:ext uri="{FF2B5EF4-FFF2-40B4-BE49-F238E27FC236}">
                <a16:creationId xmlns="" xmlns:a16="http://schemas.microsoft.com/office/drawing/2014/main" id="{C7EA4B13-46D3-41EE-95DA-7B2100DE9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28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83C278-E04F-FEE6-3F05-48CB5A748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924" y="1398850"/>
            <a:ext cx="3282152" cy="203015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ZIUA DOBROGEI</a:t>
            </a:r>
            <a:r>
              <a:rPr lang="ro-RO" sz="2400">
                <a:latin typeface="Times New Roman" pitchFamily="18" charset="0"/>
                <a:cs typeface="Times New Roman" pitchFamily="18" charset="0"/>
              </a:rPr>
              <a:t/>
            </a:r>
            <a:br>
              <a:rPr lang="ro-RO" sz="2400">
                <a:latin typeface="Times New Roman" pitchFamily="18" charset="0"/>
                <a:cs typeface="Times New Roman" pitchFamily="18" charset="0"/>
              </a:rPr>
            </a:br>
            <a:r>
              <a:rPr lang="en-US" sz="2400"/>
              <a:t>14 noiembrie</a:t>
            </a:r>
            <a:r>
              <a:rPr lang="ro-RO" sz="2400"/>
              <a:t> </a:t>
            </a:r>
            <a:r>
              <a:rPr lang="en-US" sz="2400"/>
              <a:t>1878-</a:t>
            </a:r>
            <a:r>
              <a:rPr lang="ro-RO" sz="2400"/>
              <a:t/>
            </a:r>
            <a:br>
              <a:rPr lang="ro-RO" sz="2400"/>
            </a:br>
            <a:r>
              <a:rPr lang="en-US" sz="2400"/>
              <a:t>14 noiembrie 202</a:t>
            </a:r>
            <a:r>
              <a:rPr lang="ro-RO" sz="2400"/>
              <a:t>4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Subtitle 2">
            <a:extLst>
              <a:ext uri="{FF2B5EF4-FFF2-40B4-BE49-F238E27FC236}">
                <a16:creationId xmlns="" xmlns:a16="http://schemas.microsoft.com/office/drawing/2014/main" id="{37D92291-B1DD-F0C7-569B-6B42AE8BC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3536" y="3712101"/>
            <a:ext cx="3148928" cy="732541"/>
          </a:xfrm>
        </p:spPr>
        <p:txBody>
          <a:bodyPr>
            <a:normAutofit/>
          </a:bodyPr>
          <a:lstStyle/>
          <a:p>
            <a:pPr marL="36513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ro-RO" b="1"/>
              <a:t>1</a:t>
            </a:r>
            <a:r>
              <a:rPr lang="ro-RO" altLang="ro-RO" b="1"/>
              <a:t>46</a:t>
            </a:r>
            <a:r>
              <a:rPr lang="en-US" altLang="ro-RO" b="1"/>
              <a:t> de ani de la </a:t>
            </a:r>
            <a:r>
              <a:rPr lang="ro-RO" altLang="ro-RO" b="1"/>
              <a:t>Unirea Dobrogei cu România</a:t>
            </a:r>
          </a:p>
          <a:p>
            <a:pPr marL="36513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ro-RO" altLang="ro-RO" b="1"/>
          </a:p>
          <a:p>
            <a:pPr marL="36513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ro-RO" altLang="ro-RO" b="1"/>
          </a:p>
          <a:p>
            <a:pPr marL="36513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ro-RO" altLang="ro-RO" b="1"/>
          </a:p>
          <a:p>
            <a:pPr marL="36513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ro-RO" b="1"/>
          </a:p>
        </p:txBody>
      </p:sp>
      <p:pic>
        <p:nvPicPr>
          <p:cNvPr id="9220" name="Picture 2" descr="http://upload.wikimedia.org/wikipedia/commons/thumb/0/00/StemaDobrogea.jpg/200px-StemaDobrogea.jpg">
            <a:extLst>
              <a:ext uri="{FF2B5EF4-FFF2-40B4-BE49-F238E27FC236}">
                <a16:creationId xmlns="" xmlns:a16="http://schemas.microsoft.com/office/drawing/2014/main" id="{968D04B6-CEBD-870F-611A-78BF6ADF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16"/>
          <a:stretch/>
        </p:blipFill>
        <p:spPr bwMode="auto">
          <a:xfrm>
            <a:off x="6096000" y="10"/>
            <a:ext cx="6096000" cy="68579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42" name="Group 9230">
            <a:extLst>
              <a:ext uri="{FF2B5EF4-FFF2-40B4-BE49-F238E27FC236}">
                <a16:creationId xmlns="" xmlns:a16="http://schemas.microsoft.com/office/drawing/2014/main" id="{DCEEEBE1-DC7B-4168-90C6-DB88876E3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4550150"/>
            <a:ext cx="867485" cy="115439"/>
            <a:chOff x="8910933" y="1861308"/>
            <a:chExt cx="867485" cy="115439"/>
          </a:xfrm>
        </p:grpSpPr>
        <p:sp>
          <p:nvSpPr>
            <p:cNvPr id="9232" name="Rectangle 9231">
              <a:extLst>
                <a:ext uri="{FF2B5EF4-FFF2-40B4-BE49-F238E27FC236}">
                  <a16:creationId xmlns="" xmlns:a16="http://schemas.microsoft.com/office/drawing/2014/main" id="{43418E74-781F-419C-8C63-91C14AF8D8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43" name="Straight Connector 9232">
              <a:extLst>
                <a:ext uri="{FF2B5EF4-FFF2-40B4-BE49-F238E27FC236}">
                  <a16:creationId xmlns="" xmlns:a16="http://schemas.microsoft.com/office/drawing/2014/main" id="{9B0F0D1C-98D5-4C46-961A-0E36168C31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4" name="Straight Connector 9233">
              <a:extLst>
                <a:ext uri="{FF2B5EF4-FFF2-40B4-BE49-F238E27FC236}">
                  <a16:creationId xmlns="" xmlns:a16="http://schemas.microsoft.com/office/drawing/2014/main" id="{23E9C99B-47BB-461B-AEDE-0B227C5B25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4905C695-F54E-4EF8-8AEF-811D460E7A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85CD2A3-2099-476E-9A85-55DC735FA2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8080" y="159026"/>
            <a:ext cx="5943600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EB5336E2-A384-C97F-11ED-86A65AF7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827" y="1066801"/>
            <a:ext cx="4554747" cy="20773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Dobrogea- o istorie milenară</a:t>
            </a:r>
          </a:p>
        </p:txBody>
      </p:sp>
      <p:pic>
        <p:nvPicPr>
          <p:cNvPr id="5" name="Substituent conținut 4" descr="O imagine care conține text, hartă&#10;&#10;Descriere generată automat">
            <a:extLst>
              <a:ext uri="{FF2B5EF4-FFF2-40B4-BE49-F238E27FC236}">
                <a16:creationId xmlns="" xmlns:a16="http://schemas.microsoft.com/office/drawing/2014/main" id="{C16E6FF3-0BAD-0DBD-813C-FFB1FE6A2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643" y="621857"/>
            <a:ext cx="4210715" cy="561428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E92979E8-2E86-433E-A7E4-5F102E45A8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90458" y="4237480"/>
            <a:ext cx="867485" cy="115439"/>
            <a:chOff x="8910933" y="1861308"/>
            <a:chExt cx="867485" cy="115439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CDDEF0D5-EF9F-43D4-BF40-27A3121E02F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71438B34-2B34-4614-B3B4-D099271503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2C691BDB-93D3-4721-903C-45DD9590F11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1333145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="" xmlns:a16="http://schemas.microsoft.com/office/drawing/2014/main" id="{FAC9656C-AED6-412E-9226-B7F1964005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F5BC820D-D527-47CE-ABB0-DA0BB5B043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D1DD315B-AEF9-490C-9438-C80F804057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" y="159026"/>
            <a:ext cx="11891037" cy="6542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6BC72226-F4FE-56A8-8752-5F740478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28700"/>
            <a:ext cx="4038600" cy="4800600"/>
          </a:xfrm>
        </p:spPr>
        <p:txBody>
          <a:bodyPr anchor="ctr">
            <a:normAutofit/>
          </a:bodyPr>
          <a:lstStyle/>
          <a:p>
            <a:pPr algn="ctr"/>
            <a:r>
              <a:rPr lang="ro-RO" dirty="0">
                <a:latin typeface="Abadi" panose="020B0604020104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Ziua Dobrogei sărbătorită la Liceul Teoretic Lucian Blaga</a:t>
            </a:r>
            <a:endParaRPr lang="en-GB" dirty="0">
              <a:latin typeface="Abadi" panose="020B0604020104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graphicFrame>
        <p:nvGraphicFramePr>
          <p:cNvPr id="50" name="Substituent conținut 2">
            <a:extLst>
              <a:ext uri="{FF2B5EF4-FFF2-40B4-BE49-F238E27FC236}">
                <a16:creationId xmlns="" xmlns:a16="http://schemas.microsoft.com/office/drawing/2014/main" id="{1341AF7E-D5BE-DDC9-9212-98C9B184C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56626985"/>
              </p:ext>
            </p:extLst>
          </p:nvPr>
        </p:nvGraphicFramePr>
        <p:xfrm>
          <a:off x="6095999" y="868197"/>
          <a:ext cx="5343083" cy="5121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19103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93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8" name="Straight Connector 95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99" name="Rectangle 98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5">
            <a:extLst>
              <a:ext uri="{FF2B5EF4-FFF2-40B4-BE49-F238E27FC236}">
                <a16:creationId xmlns="" xmlns:a16="http://schemas.microsoft.com/office/drawing/2014/main" id="{FBE11A49-02A1-4D4C-9A49-CDF496B109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23900" y="723900"/>
            <a:ext cx="4614421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2490F94A-AA8E-7050-F918-2D5380A7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40" y="1066800"/>
            <a:ext cx="3931320" cy="22671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Prezentarea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semnificației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istorice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zilei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14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noiembrie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de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doamna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Ștefan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Mariana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cu,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elevele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Batrînu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Iulia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Bâldea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Alessia din </a:t>
            </a:r>
            <a:r>
              <a:rPr lang="en-US" sz="13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clasa</a:t>
            </a:r>
            <a:r>
              <a:rPr lang="en-US" sz="13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XI-a c</a:t>
            </a:r>
            <a:r>
              <a:rPr lang="en-US" sz="13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300" kern="1200" cap="all" spc="39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ubstituent conținut 7" descr="O imagine care conține de interior, podea, text, perete&#10;&#10;Descriere generată automat">
            <a:extLst>
              <a:ext uri="{FF2B5EF4-FFF2-40B4-BE49-F238E27FC236}">
                <a16:creationId xmlns="" xmlns:a16="http://schemas.microsoft.com/office/drawing/2014/main" id="{EEE77465-425E-B8DD-1C4F-94520BCCA8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37" y="818564"/>
            <a:ext cx="5249985" cy="2362493"/>
          </a:xfrm>
          <a:prstGeom prst="rect">
            <a:avLst/>
          </a:prstGeom>
        </p:spPr>
      </p:pic>
      <p:pic>
        <p:nvPicPr>
          <p:cNvPr id="6" name="Substituent conținut 5" descr="O imagine care conține de interior, perete, hol, podea">
            <a:extLst>
              <a:ext uri="{FF2B5EF4-FFF2-40B4-BE49-F238E27FC236}">
                <a16:creationId xmlns="" xmlns:a16="http://schemas.microsoft.com/office/drawing/2014/main" id="{FEADE92D-496A-9ACE-6BDD-E44C016624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9" y="3680389"/>
            <a:ext cx="5258121" cy="2366154"/>
          </a:xfrm>
          <a:prstGeom prst="rect">
            <a:avLst/>
          </a:prstGeom>
        </p:spPr>
      </p:pic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F1732D3A-CFF0-45BE-AD79-F83D0272C6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3871114"/>
            <a:ext cx="867485" cy="115439"/>
            <a:chOff x="8910933" y="1861308"/>
            <a:chExt cx="867485" cy="115439"/>
          </a:xfrm>
        </p:grpSpPr>
        <p:sp>
          <p:nvSpPr>
            <p:cNvPr id="104" name="Rectangle 103">
              <a:extLst>
                <a:ext uri="{FF2B5EF4-FFF2-40B4-BE49-F238E27FC236}">
                  <a16:creationId xmlns="" xmlns:a16="http://schemas.microsoft.com/office/drawing/2014/main" id="{C892F72C-7FB6-49C8-A402-D5DC42DB67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FC92C2E1-605F-49BD-8AC8-DC52B3015E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38BE2E0F-EE6D-4748-AB8F-724D0DDC6E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979730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9" name="Rectangle 38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5">
            <a:extLst>
              <a:ext uri="{FF2B5EF4-FFF2-40B4-BE49-F238E27FC236}">
                <a16:creationId xmlns="" xmlns:a16="http://schemas.microsoft.com/office/drawing/2014/main" id="{FBE11A49-02A1-4D4C-9A49-CDF496B109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23900" y="723900"/>
            <a:ext cx="4614421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E76DAFF3-677A-A7AD-F2F7-7ADA25BD3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40" y="1066800"/>
            <a:ext cx="3931320" cy="22671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Mozaic</a:t>
            </a:r>
            <a:r>
              <a:rPr lang="en-US" sz="20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1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dansuri</a:t>
            </a:r>
            <a:r>
              <a:rPr lang="en-US" sz="2000" b="1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RO" sz="2000" b="1" cap="all"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populare românești și ale etniilor dobrogene</a:t>
            </a:r>
            <a:r>
              <a:rPr lang="en-US" sz="2000" kern="1200" cap="all" spc="390" baseline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2000" kern="1200" cap="all" spc="390" baseline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000" kern="1200" cap="all" spc="390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Substituent conținut 5" descr="O imagine care conține de interior, îmbrăcăminte, persoană, Dans&#10;&#10;Descriere generată automat">
            <a:extLst>
              <a:ext uri="{FF2B5EF4-FFF2-40B4-BE49-F238E27FC236}">
                <a16:creationId xmlns="" xmlns:a16="http://schemas.microsoft.com/office/drawing/2014/main" id="{5D624390-8D61-8000-2D08-3D7395F7B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37" y="818564"/>
            <a:ext cx="5249985" cy="2362493"/>
          </a:xfrm>
          <a:prstGeom prst="rect">
            <a:avLst/>
          </a:prstGeom>
        </p:spPr>
      </p:pic>
      <p:pic>
        <p:nvPicPr>
          <p:cNvPr id="8" name="Substituent conținut 7">
            <a:extLst>
              <a:ext uri="{FF2B5EF4-FFF2-40B4-BE49-F238E27FC236}">
                <a16:creationId xmlns="" xmlns:a16="http://schemas.microsoft.com/office/drawing/2014/main" id="{5BDEAB8C-D581-62CE-44BC-A623F0DF8F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9" y="3680389"/>
            <a:ext cx="5258121" cy="236615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F1732D3A-CFF0-45BE-AD79-F83D0272C6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3871114"/>
            <a:ext cx="867485" cy="115439"/>
            <a:chOff x="8910933" y="1861308"/>
            <a:chExt cx="867485" cy="115439"/>
          </a:xfrm>
        </p:grpSpPr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C892F72C-7FB6-49C8-A402-D5DC42DB67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FC92C2E1-605F-49BD-8AC8-DC52B3015E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38BE2E0F-EE6D-4748-AB8F-724D0DDC6E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67332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9" name="Rectangle 38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5">
            <a:extLst>
              <a:ext uri="{FF2B5EF4-FFF2-40B4-BE49-F238E27FC236}">
                <a16:creationId xmlns="" xmlns:a16="http://schemas.microsoft.com/office/drawing/2014/main" id="{FBE11A49-02A1-4D4C-9A49-CDF496B109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23900" y="723900"/>
            <a:ext cx="4614421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10D00273-2346-63B7-6C59-DFCF90CF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40" y="1066800"/>
            <a:ext cx="3931320" cy="22671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200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Mozaic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00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dansuri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populare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kern="1200" cap="all" spc="390" baseline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românești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kern="1200" cap="all" spc="390" baseline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ro-RO" sz="2200" cap="all"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etniilor dobrogene</a:t>
            </a:r>
            <a: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kern="1200" cap="all" spc="390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kern="1200" cap="all" spc="39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ubstituent conținut 7" descr="O imagine care conține de interior, persoană, îmbrăcăminte, femeie">
            <a:extLst>
              <a:ext uri="{FF2B5EF4-FFF2-40B4-BE49-F238E27FC236}">
                <a16:creationId xmlns="" xmlns:a16="http://schemas.microsoft.com/office/drawing/2014/main" id="{E512337D-4699-2435-2E5B-59233DE2ED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63" b="14037"/>
          <a:stretch/>
        </p:blipFill>
        <p:spPr>
          <a:xfrm>
            <a:off x="6553543" y="723900"/>
            <a:ext cx="4536572" cy="2551822"/>
          </a:xfrm>
          <a:prstGeom prst="rect">
            <a:avLst/>
          </a:prstGeom>
        </p:spPr>
      </p:pic>
      <p:pic>
        <p:nvPicPr>
          <p:cNvPr id="6" name="Substituent conținut 5" descr="O imagine care conține de interior, persoană, îmbrăcăminte, perete&#10;&#10;Descriere generată automat">
            <a:extLst>
              <a:ext uri="{FF2B5EF4-FFF2-40B4-BE49-F238E27FC236}">
                <a16:creationId xmlns="" xmlns:a16="http://schemas.microsoft.com/office/drawing/2014/main" id="{92970D1F-B1DC-F170-ADEF-0777714A68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/>
        </p:blipFill>
        <p:spPr>
          <a:xfrm>
            <a:off x="6562925" y="3592833"/>
            <a:ext cx="4517808" cy="254126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F1732D3A-CFF0-45BE-AD79-F83D0272C6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3871114"/>
            <a:ext cx="867485" cy="115439"/>
            <a:chOff x="8910933" y="1861308"/>
            <a:chExt cx="867485" cy="115439"/>
          </a:xfrm>
        </p:grpSpPr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C892F72C-7FB6-49C8-A402-D5DC42DB67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FC92C2E1-605F-49BD-8AC8-DC52B3015E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38BE2E0F-EE6D-4748-AB8F-724D0DDC6E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532597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5">
            <a:extLst>
              <a:ext uri="{FF2B5EF4-FFF2-40B4-BE49-F238E27FC236}">
                <a16:creationId xmlns="" xmlns:a16="http://schemas.microsoft.com/office/drawing/2014/main" id="{FBE11A49-02A1-4D4C-9A49-CDF496B109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23900" y="723900"/>
            <a:ext cx="4614421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AFA167D9-E2ED-CBE7-A3B4-98ADC9BE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40" y="1066800"/>
            <a:ext cx="3931320" cy="22671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Mozaic</a:t>
            </a:r>
            <a:r>
              <a:rPr lang="en-US" sz="2400" kern="1200" cap="all" spc="390" baseline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kern="1200" cap="all" spc="390" baseline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dansuri</a:t>
            </a:r>
            <a:r>
              <a:rPr lang="en-US" sz="2400" kern="1200" cap="all" spc="390" baseline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cap="all"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populare românești</a:t>
            </a:r>
            <a:r>
              <a:rPr lang="en-US" sz="2400" kern="1200" cap="all" spc="390" baseline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cap="all" spc="390" baseline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kern="1200" cap="all" spc="390" baseline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ro-RO" sz="2400" cap="all"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etniilor dobrogene</a:t>
            </a:r>
            <a:endParaRPr lang="en-US" sz="2400" kern="1200" cap="all" spc="39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ubstituent conținut 5" descr="O imagine care conține persoană, de interior, îmbrăcăminte, hol&#10;&#10;Descriere generată automat">
            <a:extLst>
              <a:ext uri="{FF2B5EF4-FFF2-40B4-BE49-F238E27FC236}">
                <a16:creationId xmlns="" xmlns:a16="http://schemas.microsoft.com/office/drawing/2014/main" id="{4D6C36A7-3F30-42AF-B8CE-6D3786E8C3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37" y="818564"/>
            <a:ext cx="5249985" cy="2362493"/>
          </a:xfrm>
          <a:prstGeom prst="rect">
            <a:avLst/>
          </a:prstGeom>
        </p:spPr>
      </p:pic>
      <p:pic>
        <p:nvPicPr>
          <p:cNvPr id="8" name="Substituent conținut 7" descr="O imagine care conține persoană, de interior, îmbrăcăminte, perete&#10;&#10;Descriere generată automat">
            <a:extLst>
              <a:ext uri="{FF2B5EF4-FFF2-40B4-BE49-F238E27FC236}">
                <a16:creationId xmlns="" xmlns:a16="http://schemas.microsoft.com/office/drawing/2014/main" id="{F3312F5F-4B62-62F8-92C2-D5476DA51F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9" y="3680389"/>
            <a:ext cx="5258121" cy="236615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F1732D3A-CFF0-45BE-AD79-F83D0272C6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3871114"/>
            <a:ext cx="867485" cy="115439"/>
            <a:chOff x="8910933" y="1861308"/>
            <a:chExt cx="867485" cy="115439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C892F72C-7FB6-49C8-A402-D5DC42DB67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FC92C2E1-605F-49BD-8AC8-DC52B3015E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38BE2E0F-EE6D-4748-AB8F-724D0DDC6E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6783088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B2B1E415-24A0-4E31-873B-40790A06E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5">
            <a:extLst>
              <a:ext uri="{FF2B5EF4-FFF2-40B4-BE49-F238E27FC236}">
                <a16:creationId xmlns="" xmlns:a16="http://schemas.microsoft.com/office/drawing/2014/main" id="{C7EA4B13-46D3-41EE-95DA-7B2100DE9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0124" y="1028700"/>
            <a:ext cx="4035752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DCEEEBE1-DC7B-4168-90C6-DB88876E3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14258" y="4512050"/>
            <a:ext cx="867485" cy="115439"/>
            <a:chOff x="8910933" y="1861308"/>
            <a:chExt cx="867485" cy="115439"/>
          </a:xfrm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43418E74-781F-419C-8C63-91C14AF8D8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9B0F0D1C-98D5-4C46-961A-0E36168C31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23E9C99B-47BB-461B-AEDE-0B227C5B25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BDA2B9EC-2E8F-9512-8B20-38DBBE97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924" y="13607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Sceneta Comorile Dobrogei</a:t>
            </a:r>
          </a:p>
        </p:txBody>
      </p:sp>
      <p:pic>
        <p:nvPicPr>
          <p:cNvPr id="8" name="Substituent conținut 7" descr="O imagine care conține de interior, perete, mobilă, text&#10;&#10;Descriere generată automat">
            <a:extLst>
              <a:ext uri="{FF2B5EF4-FFF2-40B4-BE49-F238E27FC236}">
                <a16:creationId xmlns="" xmlns:a16="http://schemas.microsoft.com/office/drawing/2014/main" id="{37E70A22-B7F7-8A6E-15ED-298AFDE3AE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15" y="723901"/>
            <a:ext cx="4522513" cy="2543914"/>
          </a:xfrm>
          <a:prstGeom prst="rect">
            <a:avLst/>
          </a:prstGeom>
        </p:spPr>
      </p:pic>
      <p:pic>
        <p:nvPicPr>
          <p:cNvPr id="6" name="Substituent conținut 5" descr="O imagine care conține de interior, perete, mobilă, birou&#10;&#10;Descriere generată automat">
            <a:extLst>
              <a:ext uri="{FF2B5EF4-FFF2-40B4-BE49-F238E27FC236}">
                <a16:creationId xmlns="" xmlns:a16="http://schemas.microsoft.com/office/drawing/2014/main" id="{53497345-FCF7-F5B6-E7DD-269323D940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642" y="3589866"/>
            <a:ext cx="4522659" cy="25439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9842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9" name="Rectangle 38">
            <a:extLst>
              <a:ext uri="{FF2B5EF4-FFF2-40B4-BE49-F238E27FC236}">
                <a16:creationId xmlns="" xmlns:a16="http://schemas.microsoft.com/office/drawing/2014/main" id="{DD8EACB7-D372-470B-B76E-A829D0031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5">
            <a:extLst>
              <a:ext uri="{FF2B5EF4-FFF2-40B4-BE49-F238E27FC236}">
                <a16:creationId xmlns="" xmlns:a16="http://schemas.microsoft.com/office/drawing/2014/main" id="{C7EA4B13-46D3-41EE-95DA-7B2100DE9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078124" y="1028700"/>
            <a:ext cx="4035752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DCEEEBE1-DC7B-4168-90C6-DB88876E3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512050"/>
            <a:ext cx="867485" cy="115439"/>
            <a:chOff x="8910933" y="1861308"/>
            <a:chExt cx="867485" cy="115439"/>
          </a:xfrm>
        </p:grpSpPr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43418E74-781F-419C-8C63-91C14AF8D8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9B0F0D1C-98D5-4C46-961A-0E36168C31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23E9C99B-47BB-461B-AEDE-0B227C5B25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5403C5FC-B230-52B4-1707-2DF81C21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924" y="13607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Proiecte tematice realizate de elevii liceului</a:t>
            </a:r>
          </a:p>
        </p:txBody>
      </p:sp>
      <p:pic>
        <p:nvPicPr>
          <p:cNvPr id="1026" name="Picture 2" descr="E:\Users\Mariana\Desktop\Cap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19913"/>
            <a:ext cx="4091540" cy="3438087"/>
          </a:xfrm>
          <a:prstGeom prst="rect">
            <a:avLst/>
          </a:prstGeom>
          <a:noFill/>
        </p:spPr>
      </p:pic>
      <p:sp>
        <p:nvSpPr>
          <p:cNvPr id="17" name="Content Placeholder 16"/>
          <p:cNvSpPr>
            <a:spLocks noGrp="1"/>
          </p:cNvSpPr>
          <p:nvPr>
            <p:ph sz="half" idx="1"/>
          </p:nvPr>
        </p:nvSpPr>
        <p:spPr>
          <a:xfrm flipH="1">
            <a:off x="5990304" y="6049108"/>
            <a:ext cx="45719" cy="104584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1027" name="Picture 3" descr="E:\Users\Mariana\Desktop\Captur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2527"/>
            <a:ext cx="4178105" cy="2949990"/>
          </a:xfrm>
          <a:prstGeom prst="rect">
            <a:avLst/>
          </a:prstGeom>
          <a:noFill/>
        </p:spPr>
      </p:pic>
      <p:pic>
        <p:nvPicPr>
          <p:cNvPr id="1028" name="Picture 4" descr="E:\Users\Mariana\Desktop\Capture 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050" y="546050"/>
            <a:ext cx="4262950" cy="3091599"/>
          </a:xfrm>
          <a:prstGeom prst="rect">
            <a:avLst/>
          </a:prstGeom>
          <a:noFill/>
        </p:spPr>
      </p:pic>
      <p:pic>
        <p:nvPicPr>
          <p:cNvPr id="3" name="Picture 2" descr="E:\Users\Mariana\Downloads\WhatsApp Image 2024-11-18 at 14.31.5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10286" y="3672114"/>
            <a:ext cx="4281714" cy="3185886"/>
          </a:xfrm>
          <a:prstGeom prst="rect">
            <a:avLst/>
          </a:prstGeom>
          <a:noFill/>
        </p:spPr>
      </p:pic>
      <p:pic>
        <p:nvPicPr>
          <p:cNvPr id="4" name="Picture 3" descr="E:\Users\Mariana\Desktop\Capture 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07767" y="3742007"/>
            <a:ext cx="3969404" cy="3115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146695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9D3B3C7E-BC2D-4436-8B03-AC421FA6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79B5D0C1-066E-4C02-A6B8-59FAE4A19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D4386904-AFDC-449E-8D1B-906B305EBD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F70778F2-11E8-428C-8324-479CA9D6FE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4A0BE89E-CB2D-48BA-A8D2-533FAAAA72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58" name="Rectangle 57">
            <a:extLst>
              <a:ext uri="{FF2B5EF4-FFF2-40B4-BE49-F238E27FC236}">
                <a16:creationId xmlns="" xmlns:a16="http://schemas.microsoft.com/office/drawing/2014/main" id="{4905C695-F54E-4EF8-8AEF-811D460E7A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485CD2A3-2099-476E-9A85-55DC735FA2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" y="159026"/>
            <a:ext cx="5943600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="" xmlns:a16="http://schemas.microsoft.com/office/drawing/2014/main" id="{9464FDBD-E417-1A9D-CA05-F82F5B46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62" y="1066801"/>
            <a:ext cx="4612277" cy="20773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600" kern="1200" cap="all" spc="390" baseline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Mulțumim tuturor elevilor și profesorilor implicați, precum și publicului !</a:t>
            </a:r>
          </a:p>
        </p:txBody>
      </p:sp>
      <p:pic>
        <p:nvPicPr>
          <p:cNvPr id="8" name="Substituent conținut 7" descr="O imagine care conține de interior, îmbrăcăminte, persoană, Dans&#10;&#10;Descriere generată automat">
            <a:extLst>
              <a:ext uri="{FF2B5EF4-FFF2-40B4-BE49-F238E27FC236}">
                <a16:creationId xmlns="" xmlns:a16="http://schemas.microsoft.com/office/drawing/2014/main" id="{56CDFB78-5C10-A939-ED3F-CA3799BFAB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101" b="1899"/>
          <a:stretch/>
        </p:blipFill>
        <p:spPr>
          <a:xfrm>
            <a:off x="6878728" y="724233"/>
            <a:ext cx="4522663" cy="2543998"/>
          </a:xfrm>
          <a:prstGeom prst="rect">
            <a:avLst/>
          </a:prstGeom>
        </p:spPr>
      </p:pic>
      <p:pic>
        <p:nvPicPr>
          <p:cNvPr id="6" name="Substituent conținut 5">
            <a:extLst>
              <a:ext uri="{FF2B5EF4-FFF2-40B4-BE49-F238E27FC236}">
                <a16:creationId xmlns="" xmlns:a16="http://schemas.microsoft.com/office/drawing/2014/main" id="{F6375FFD-F4CB-B5C4-4A0E-6BC6BCB250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6877809" y="3590069"/>
            <a:ext cx="4524501" cy="2545032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E92979E8-2E86-433E-A7E4-5F102E45A8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690458" y="4237480"/>
            <a:ext cx="867485" cy="115439"/>
            <a:chOff x="8910933" y="1861308"/>
            <a:chExt cx="867485" cy="115439"/>
          </a:xfrm>
        </p:grpSpPr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CDDEF0D5-EF9F-43D4-BF40-27A3121E02F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71438B34-2B34-4614-B3B4-D099271503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2C691BDB-93D3-4721-903C-45DD9590F11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0724999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173</TotalTime>
  <Words>227</Words>
  <Application>Microsoft Office PowerPoint</Application>
  <PresentationFormat>Custom</PresentationFormat>
  <Paragraphs>19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AdornVTI</vt:lpstr>
      <vt:lpstr>ZIUA DOBROGEI 14 noiembrie 1878- 14 noiembrie 2024</vt:lpstr>
      <vt:lpstr>Dobrogea- o istorie milenară</vt:lpstr>
      <vt:lpstr>Ziua Dobrogei sărbătorită la Liceul Teoretic Lucian Blaga</vt:lpstr>
      <vt:lpstr>Prezentarea semnificației istorice a zilei de 14 noiembrie  de către doamna profesor Ștefan Mariana împreună cu, elevele Batrînu Iulia și Bâldea Alessia din clasa a XI-a c </vt:lpstr>
      <vt:lpstr>Mozaic de dansuri  populare românești și ale etniilor dobrogene </vt:lpstr>
      <vt:lpstr>Mozaic de dansuri populare românești și ale etniilor dobrogene </vt:lpstr>
      <vt:lpstr>Mozaic de dansuri populare românești și ale etniilor dobrogene</vt:lpstr>
      <vt:lpstr> Sceneta Comorile Dobrogei</vt:lpstr>
      <vt:lpstr>Proiecte tematice realizate de elevii liceului</vt:lpstr>
      <vt:lpstr>Mulțumim tuturor elevilor și profesorilor implicați, precum și publicului 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ZIUA DOBROGEI 14 noiembrie 1878- 14 noiembrie 2024</dc:title>
  <dc:creator>Octavian Munteanu</dc:creator>
  <cp:lastModifiedBy>Mariana</cp:lastModifiedBy>
  <cp:revision>12</cp:revision>
  <dcterms:created xsi:type="dcterms:W3CDTF">2024-11-17T08:51:23Z</dcterms:created>
  <dcterms:modified xsi:type="dcterms:W3CDTF">2024-11-18T12:44:23Z</dcterms:modified>
</cp:coreProperties>
</file>